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5.xml" ContentType="application/vnd.openxmlformats-officedocument.presentationml.notesSlide+xml"/>
  <Override PartName="/docProps/custom.xml" ContentType="application/vnd.openxmlformats-officedocument.custom-properti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0.xml" ContentType="application/vnd.openxmlformats-officedocument.presentationml.slide+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2" r:id="rId2"/>
    <p:sldMasterId id="2147483674" r:id="rId3"/>
    <p:sldMasterId id="2147483743" r:id="rId4"/>
  </p:sldMasterIdLst>
  <p:notesMasterIdLst>
    <p:notesMasterId r:id="rId28"/>
  </p:notesMasterIdLst>
  <p:sldIdLst>
    <p:sldId id="304" r:id="rId5"/>
    <p:sldId id="296" r:id="rId6"/>
    <p:sldId id="307" r:id="rId7"/>
    <p:sldId id="298" r:id="rId8"/>
    <p:sldId id="312" r:id="rId9"/>
    <p:sldId id="320" r:id="rId10"/>
    <p:sldId id="322" r:id="rId11"/>
    <p:sldId id="324" r:id="rId12"/>
    <p:sldId id="323" r:id="rId13"/>
    <p:sldId id="326" r:id="rId14"/>
    <p:sldId id="325" r:id="rId15"/>
    <p:sldId id="311" r:id="rId16"/>
    <p:sldId id="308" r:id="rId17"/>
    <p:sldId id="327" r:id="rId18"/>
    <p:sldId id="309" r:id="rId19"/>
    <p:sldId id="328" r:id="rId20"/>
    <p:sldId id="319" r:id="rId21"/>
    <p:sldId id="269" r:id="rId22"/>
    <p:sldId id="291" r:id="rId23"/>
    <p:sldId id="301" r:id="rId24"/>
    <p:sldId id="279" r:id="rId25"/>
    <p:sldId id="282" r:id="rId26"/>
    <p:sldId id="28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FF9900"/>
    <a:srgbClr val="B00000"/>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149" autoAdjust="0"/>
    <p:restoredTop sz="94286" autoAdjust="0"/>
  </p:normalViewPr>
  <p:slideViewPr>
    <p:cSldViewPr>
      <p:cViewPr>
        <p:scale>
          <a:sx n="79" d="100"/>
          <a:sy n="79" d="100"/>
        </p:scale>
        <p:origin x="-3336" y="-17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986CED-B20E-4D1E-A85D-07D451625BC4}" type="datetimeFigureOut">
              <a:rPr lang="en-US" smtClean="0"/>
              <a:pPr/>
              <a:t>11/20/13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B2CC5-9DC0-4ED0-88DB-DEDD83E1DBDA}" type="slidenum">
              <a:rPr lang="en-US" smtClean="0"/>
              <a:pPr/>
              <a:t>‹#›</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7971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14:30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 previously classified report by CIA’s Historical</a:t>
            </a:r>
            <a:r>
              <a:rPr lang="en-US" baseline="0" dirty="0" smtClean="0"/>
              <a:t> Staff Director,</a:t>
            </a:r>
            <a:r>
              <a:rPr lang="en-US" dirty="0" smtClean="0"/>
              <a:t> Dr. </a:t>
            </a:r>
            <a:r>
              <a:rPr lang="en-US" dirty="0" err="1" smtClean="0"/>
              <a:t>Pfieffer</a:t>
            </a:r>
            <a:r>
              <a:rPr lang="en-US" dirty="0" smtClean="0"/>
              <a:t>,</a:t>
            </a:r>
            <a:r>
              <a:rPr lang="en-US" baseline="0" dirty="0" smtClean="0"/>
              <a:t> in which he quotes General Maxwell Taylor, which confirms that the “issue” was never brought to the President in a timely fashion.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14:30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Passage from General Maxwell Taylor’s 1972 book: Swords and Plowshares in which he incorrectly attributes the cancellation of the D-Day dawn</a:t>
            </a:r>
            <a:r>
              <a:rPr lang="en-US" baseline="0" dirty="0" smtClean="0"/>
              <a:t> airstrikes to Kennedy.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14:30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14:29</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11/20/13 14:30</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2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52" descr="3-01593_Slide_4-13"/>
          <p:cNvPicPr>
            <a:picLocks noChangeAspect="1" noChangeArrowheads="1"/>
          </p:cNvPicPr>
          <p:nvPr userDrawn="1"/>
        </p:nvPicPr>
        <p:blipFill>
          <a:blip r:embed="rId3">
            <a:lum bright="100000" contrast="100000"/>
          </a:blip>
          <a:srcRect/>
          <a:stretch>
            <a:fillRect/>
          </a:stretch>
        </p:blipFill>
        <p:spPr bwMode="auto">
          <a:xfrm flipV="1">
            <a:off x="0" y="3505200"/>
            <a:ext cx="9752013" cy="377825"/>
          </a:xfrm>
          <a:prstGeom prst="rect">
            <a:avLst/>
          </a:prstGeom>
          <a:noFill/>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a:xfrm>
            <a:off x="457200" y="6416675"/>
            <a:ext cx="2133600" cy="365125"/>
          </a:xfrm>
          <a:prstGeom prst="rect">
            <a:avLst/>
          </a:prstGeom>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17" name="Footer Placeholder 16"/>
          <p:cNvSpPr>
            <a:spLocks noGrp="1"/>
          </p:cNvSpPr>
          <p:nvPr>
            <p:ph type="ftr" sz="quarter" idx="11"/>
          </p:nvPr>
        </p:nvSpPr>
        <p:spPr>
          <a:xfrm>
            <a:off x="3124200" y="6416675"/>
            <a:ext cx="2895600" cy="365125"/>
          </a:xfrm>
          <a:prstGeom prst="rect">
            <a:avLst/>
          </a:prstGeom>
        </p:spPr>
        <p:txBody>
          <a:bodyPr/>
          <a:lstStyle/>
          <a:p>
            <a:endParaRPr kumimoji="0" lang="en-US" dirty="0"/>
          </a:p>
        </p:txBody>
      </p:sp>
      <p:sp>
        <p:nvSpPr>
          <p:cNvPr id="29" name="Slide Number Placeholder 28"/>
          <p:cNvSpPr>
            <a:spLocks noGrp="1"/>
          </p:cNvSpPr>
          <p:nvPr>
            <p:ph type="sldNum" sz="quarter" idx="12"/>
          </p:nvPr>
        </p:nvSpPr>
        <p:spPr>
          <a:xfrm>
            <a:off x="7924800" y="6416675"/>
            <a:ext cx="762000" cy="365125"/>
          </a:xfrm>
          <a:prstGeom prst="rect">
            <a:avLst/>
          </a:prstGeom>
        </p:spPr>
        <p:txBody>
          <a:bodyPr/>
          <a:lstStyle/>
          <a:p>
            <a:fld id="{69E29E33-B620-47F9-BB04-8846C2A5AFCC}"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52" descr="3-01593_Slide_4-13"/>
          <p:cNvPicPr>
            <a:picLocks noChangeAspect="1" noChangeArrowheads="1"/>
          </p:cNvPicPr>
          <p:nvPr userDrawn="1"/>
        </p:nvPicPr>
        <p:blipFill>
          <a:blip r:embed="rId3">
            <a:lum bright="100000" contrast="100000"/>
          </a:blip>
          <a:srcRect/>
          <a:stretch>
            <a:fillRect/>
          </a:stretch>
        </p:blipFill>
        <p:spPr bwMode="auto">
          <a:xfrm flipV="1">
            <a:off x="0" y="3505200"/>
            <a:ext cx="9752013" cy="377825"/>
          </a:xfrm>
          <a:prstGeom prst="rect">
            <a:avLst/>
          </a:prstGeom>
          <a:noFill/>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17" name="Footer Placeholder 16"/>
          <p:cNvSpPr>
            <a:spLocks noGrp="1"/>
          </p:cNvSpPr>
          <p:nvPr>
            <p:ph type="ftr" sz="quarter" idx="11"/>
          </p:nvPr>
        </p:nvSpPr>
        <p:spPr/>
        <p:txBody>
          <a:bodyPr/>
          <a:lstStyle/>
          <a:p>
            <a:endParaRPr kumimoji="0" lang="en-US" dirty="0"/>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a:t>‹#›</a:t>
            </a:fld>
            <a:endParaRPr kumimoji="0"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1_Demo, Video etc. &quot;special&quot; slides">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pic>
        <p:nvPicPr>
          <p:cNvPr id="5" name="Picture 52" descr="3-01593_Slide_4-13"/>
          <p:cNvPicPr>
            <a:picLocks noChangeAspect="1" noChangeArrowheads="1"/>
          </p:cNvPicPr>
          <p:nvPr userDrawn="1"/>
        </p:nvPicPr>
        <p:blipFill>
          <a:blip r:embed="rId3">
            <a:lum bright="100000" contrast="100000"/>
          </a:blip>
          <a:srcRect/>
          <a:stretch>
            <a:fillRect/>
          </a:stretch>
        </p:blipFill>
        <p:spPr bwMode="auto">
          <a:xfrm flipV="1">
            <a:off x="0" y="3505200"/>
            <a:ext cx="9752013" cy="377825"/>
          </a:xfrm>
          <a:prstGeom prst="rect">
            <a:avLst/>
          </a:prstGeom>
          <a:noFill/>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theme" Target="../theme/theme2.xml"/><Relationship Id="rId5" Type="http://schemas.openxmlformats.org/officeDocument/2006/relationships/image" Target="../media/image8.jpeg"/><Relationship Id="rId6"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bg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bg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6"/>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702" r:id="rId2"/>
    <p:sldLayoutId id="2147483703" r:id="rId3"/>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11/20/13</a:t>
            </a:fld>
            <a:endParaRPr lang="en-US" dirty="0">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dirty="0">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8.jpeg"/><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9.jpeg"/><Relationship Id="rId3" Type="http://schemas.openxmlformats.org/officeDocument/2006/relationships/image" Target="../media/image3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9.jpeg"/><Relationship Id="rId3" Type="http://schemas.openxmlformats.org/officeDocument/2006/relationships/image" Target="../media/image3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2.jpeg"/><Relationship Id="rId1" Type="http://schemas.openxmlformats.org/officeDocument/2006/relationships/slideLayout" Target="../slideLayouts/slideLayout17.xml"/><Relationship Id="rId2"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24.jpeg"/><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3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9" Type="http://schemas.openxmlformats.org/officeDocument/2006/relationships/image" Target="../media/image17.jpeg"/><Relationship Id="rId10" Type="http://schemas.openxmlformats.org/officeDocument/2006/relationships/image" Target="../media/image18.jpe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3.jpeg"/><Relationship Id="rId7" Type="http://schemas.openxmlformats.org/officeDocument/2006/relationships/image" Target="../media/image22.jpeg"/><Relationship Id="rId8" Type="http://schemas.openxmlformats.org/officeDocument/2006/relationships/image" Target="../media/image28.jpeg"/><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t>A Revolution </a:t>
            </a:r>
            <a:br>
              <a:rPr lang="en-US" sz="7200" dirty="0" smtClean="0"/>
            </a:br>
            <a:r>
              <a:rPr lang="en-US" sz="7200" dirty="0" smtClean="0"/>
              <a:t>of Mind</a:t>
            </a:r>
            <a:endParaRPr lang="en-US" sz="7200" dirty="0"/>
          </a:p>
        </p:txBody>
      </p:sp>
      <p:sp>
        <p:nvSpPr>
          <p:cNvPr id="3" name="Subtitle 2"/>
          <p:cNvSpPr>
            <a:spLocks noGrp="1"/>
          </p:cNvSpPr>
          <p:nvPr>
            <p:ph type="subTitle" idx="1"/>
          </p:nvPr>
        </p:nvSpPr>
        <p:spPr>
          <a:xfrm>
            <a:off x="3733800" y="4343400"/>
            <a:ext cx="4983162" cy="1217612"/>
          </a:xfrm>
        </p:spPr>
        <p:txBody>
          <a:bodyPr>
            <a:normAutofit fontScale="70000" lnSpcReduction="20000"/>
          </a:bodyPr>
          <a:lstStyle/>
          <a:p>
            <a:r>
              <a:rPr lang="en-US" dirty="0" smtClean="0">
                <a:latin typeface="Aharoni" panose="02010803020104030203" pitchFamily="2" charset="-79"/>
                <a:cs typeface="Aharoni" panose="02010803020104030203" pitchFamily="2" charset="-79"/>
              </a:rPr>
              <a:t/>
            </a:r>
            <a:br>
              <a:rPr lang="en-US" dirty="0" smtClean="0">
                <a:latin typeface="Aharoni" panose="02010803020104030203" pitchFamily="2" charset="-79"/>
                <a:cs typeface="Aharoni" panose="02010803020104030203" pitchFamily="2" charset="-79"/>
              </a:rPr>
            </a:br>
            <a:r>
              <a:rPr lang="en-US" sz="4000" b="1" dirty="0" smtClean="0">
                <a:latin typeface="Arial Black" panose="020B0A04020102020204" pitchFamily="34" charset="0"/>
                <a:cs typeface="Aharoni" panose="02010803020104030203" pitchFamily="2" charset="-79"/>
              </a:rPr>
              <a:t>Greg Burnham</a:t>
            </a:r>
            <a:r>
              <a:rPr lang="en-US" sz="3000" b="1" dirty="0" smtClean="0">
                <a:latin typeface="Arial Black" panose="020B0A04020102020204" pitchFamily="34" charset="0"/>
                <a:cs typeface="Aharoni" panose="02010803020104030203" pitchFamily="2" charset="-79"/>
              </a:rPr>
              <a:t/>
            </a:r>
            <a:br>
              <a:rPr lang="en-US" sz="3000" b="1" dirty="0" smtClean="0">
                <a:latin typeface="Arial Black" panose="020B0A04020102020204" pitchFamily="34" charset="0"/>
                <a:cs typeface="Aharoni" panose="02010803020104030203" pitchFamily="2" charset="-79"/>
              </a:rPr>
            </a:br>
            <a:r>
              <a:rPr lang="en-US" sz="3000" b="1" dirty="0" smtClean="0">
                <a:latin typeface="Arial Black" panose="020B0A04020102020204" pitchFamily="34" charset="0"/>
                <a:cs typeface="Aharoni" panose="02010803020104030203" pitchFamily="2" charset="-79"/>
              </a:rPr>
              <a:t/>
            </a:r>
            <a:br>
              <a:rPr lang="en-US" sz="3000" b="1" dirty="0" smtClean="0">
                <a:latin typeface="Arial Black" panose="020B0A04020102020204" pitchFamily="34" charset="0"/>
                <a:cs typeface="Aharoni" panose="02010803020104030203" pitchFamily="2" charset="-79"/>
              </a:rPr>
            </a:br>
            <a:r>
              <a:rPr lang="en-US" sz="3000" b="1" dirty="0" smtClean="0">
                <a:latin typeface="Arial Black" panose="020B0A04020102020204" pitchFamily="34" charset="0"/>
                <a:cs typeface="Aharoni" panose="02010803020104030203" pitchFamily="2" charset="-79"/>
              </a:rPr>
              <a:t>November 22, 2013</a:t>
            </a:r>
          </a:p>
          <a:p>
            <a:endParaRPr lang="en-US" sz="3000" b="1" dirty="0">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241387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00" advTm="3000">
        <p14:prism/>
      </p:transition>
    </mc:Choice>
    <mc:Fallback>
      <p:transition spd="slow"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145868" y="2152042"/>
            <a:ext cx="4419600" cy="3813184"/>
          </a:xfrm>
          <a:prstGeom prst="ellipse">
            <a:avLst/>
          </a:prstGeom>
          <a:ln>
            <a:noFill/>
          </a:ln>
          <a:effectLst>
            <a:softEdge rad="112500"/>
          </a:effectLst>
        </p:spPr>
      </p:pic>
      <p:pic>
        <p:nvPicPr>
          <p:cNvPr id="7" name="Picture 6"/>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3399" y="320168"/>
            <a:ext cx="2362200" cy="2903537"/>
          </a:xfrm>
          <a:prstGeom prst="ellipse">
            <a:avLst/>
          </a:prstGeom>
          <a:ln>
            <a:noFill/>
          </a:ln>
          <a:effectLst>
            <a:softEdge rad="112500"/>
          </a:effectLst>
        </p:spPr>
      </p:pic>
      <p:sp>
        <p:nvSpPr>
          <p:cNvPr id="9" name="Rectangle 8"/>
          <p:cNvSpPr/>
          <p:nvPr/>
        </p:nvSpPr>
        <p:spPr>
          <a:xfrm>
            <a:off x="4118811" y="5962789"/>
            <a:ext cx="712054"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Rusk</a:t>
            </a:r>
            <a:endParaRPr lang="en-US" sz="2400" b="1" dirty="0">
              <a:latin typeface="Aharoni" panose="02010803020104030203" pitchFamily="2" charset="-79"/>
              <a:cs typeface="Aharoni" panose="02010803020104030203" pitchFamily="2" charset="-79"/>
            </a:endParaRPr>
          </a:p>
        </p:txBody>
      </p:sp>
      <p:sp>
        <p:nvSpPr>
          <p:cNvPr id="11" name="Rectangle 10"/>
          <p:cNvSpPr/>
          <p:nvPr/>
        </p:nvSpPr>
        <p:spPr>
          <a:xfrm>
            <a:off x="1283131" y="3051071"/>
            <a:ext cx="862737"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Cabell</a:t>
            </a:r>
            <a:endParaRPr lang="en-US" sz="2400" b="1" dirty="0">
              <a:latin typeface="Aharoni" panose="02010803020104030203" pitchFamily="2" charset="-79"/>
              <a:cs typeface="Aharoni" panose="02010803020104030203" pitchFamily="2" charset="-79"/>
            </a:endParaRPr>
          </a:p>
        </p:txBody>
      </p:sp>
      <p:pic>
        <p:nvPicPr>
          <p:cNvPr id="16" name="Picture 15"/>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43599" y="320168"/>
            <a:ext cx="1983695" cy="2666083"/>
          </a:xfrm>
          <a:prstGeom prst="ellipse">
            <a:avLst/>
          </a:prstGeom>
          <a:ln>
            <a:noFill/>
          </a:ln>
          <a:effectLst>
            <a:softEdge rad="112500"/>
          </a:effectLst>
        </p:spPr>
      </p:pic>
      <p:sp>
        <p:nvSpPr>
          <p:cNvPr id="17" name="Rectangle 16"/>
          <p:cNvSpPr/>
          <p:nvPr/>
        </p:nvSpPr>
        <p:spPr>
          <a:xfrm>
            <a:off x="6565468" y="3039039"/>
            <a:ext cx="854721"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Bissell</a:t>
            </a:r>
            <a:endParaRPr lang="en-US" sz="2400" b="1" dirty="0">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37830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300" advTm="3000">
        <p14:pan dir="u"/>
      </p:transition>
    </mc:Choice>
    <mc:Fallback>
      <p:transition spd="slow" advTm="3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20843" y="381000"/>
            <a:ext cx="8594558" cy="5447645"/>
          </a:xfrm>
          <a:prstGeom prst="rect">
            <a:avLst/>
          </a:prstGeom>
        </p:spPr>
        <p:txBody>
          <a:bodyPr wrap="square">
            <a:spAutoFit/>
          </a:bodyPr>
          <a:lstStyle/>
          <a:p>
            <a:r>
              <a:rPr lang="en-US" sz="2400" dirty="0">
                <a:latin typeface="Arial Black" panose="020B0A04020102020204" pitchFamily="34" charset="0"/>
                <a:cs typeface="Aharoni" panose="02010803020104030203" pitchFamily="2" charset="-79"/>
              </a:rPr>
              <a:t>Was </a:t>
            </a:r>
            <a:r>
              <a:rPr lang="en-US" sz="2400" dirty="0" smtClean="0">
                <a:latin typeface="Arial Black" panose="020B0A04020102020204" pitchFamily="34" charset="0"/>
                <a:cs typeface="Aharoni" panose="02010803020104030203" pitchFamily="2" charset="-79"/>
              </a:rPr>
              <a:t>the President made aware </a:t>
            </a:r>
            <a:r>
              <a:rPr lang="en-US" sz="2400" dirty="0">
                <a:latin typeface="Arial Black" panose="020B0A04020102020204" pitchFamily="34" charset="0"/>
                <a:cs typeface="Aharoni" panose="02010803020104030203" pitchFamily="2" charset="-79"/>
              </a:rPr>
              <a:t>that </a:t>
            </a:r>
            <a:r>
              <a:rPr lang="en-US" sz="2400" dirty="0" smtClean="0">
                <a:latin typeface="Arial Black" panose="020B0A04020102020204" pitchFamily="34" charset="0"/>
                <a:cs typeface="Aharoni" panose="02010803020104030203" pitchFamily="2" charset="-79"/>
              </a:rPr>
              <a:t>cancellation of the airstrikes </a:t>
            </a:r>
            <a:r>
              <a:rPr lang="en-US" sz="2400" dirty="0">
                <a:latin typeface="Arial Black" panose="020B0A04020102020204" pitchFamily="34" charset="0"/>
                <a:cs typeface="Aharoni" panose="02010803020104030203" pitchFamily="2" charset="-79"/>
              </a:rPr>
              <a:t>was being considered? No.</a:t>
            </a:r>
          </a:p>
          <a:p>
            <a:r>
              <a:rPr lang="en-US" sz="2400" b="1" dirty="0">
                <a:latin typeface="Arial Black" panose="020B0A04020102020204" pitchFamily="34" charset="0"/>
                <a:cs typeface="Aharoni" panose="02010803020104030203" pitchFamily="2" charset="-79"/>
              </a:rPr>
              <a:t> </a:t>
            </a:r>
            <a:r>
              <a:rPr lang="en-US" b="1" dirty="0">
                <a:latin typeface="Arial Black" panose="020B0A04020102020204" pitchFamily="34" charset="0"/>
                <a:cs typeface="Aharoni" panose="02010803020104030203" pitchFamily="2" charset="-79"/>
              </a:rPr>
              <a:t> </a:t>
            </a:r>
            <a:endParaRPr lang="en-US" sz="2000" dirty="0">
              <a:latin typeface="Arial Black" panose="020B0A04020102020204" pitchFamily="34" charset="0"/>
              <a:cs typeface="Aharoni" panose="02010803020104030203" pitchFamily="2" charset="-79"/>
            </a:endParaRPr>
          </a:p>
          <a:p>
            <a:r>
              <a:rPr lang="en-US" sz="2800" b="1" dirty="0">
                <a:ln>
                  <a:solidFill>
                    <a:srgbClr val="FF9900"/>
                  </a:solidFill>
                </a:ln>
                <a:latin typeface="Arial Black" panose="020B0A04020102020204" pitchFamily="34" charset="0"/>
                <a:cs typeface="Aharoni" panose="02010803020104030203" pitchFamily="2" charset="-79"/>
              </a:rPr>
              <a:t>FOREIGN RELATIONS OF THE UNITED STATES, 1961–1963 VOLUME X, CUBA, JANUARY 1961–SEPTEMBER 1962, DOCUMENT </a:t>
            </a:r>
            <a:r>
              <a:rPr lang="en-US" sz="2800" b="1" dirty="0" smtClean="0">
                <a:ln>
                  <a:solidFill>
                    <a:srgbClr val="FF9900"/>
                  </a:solidFill>
                </a:ln>
                <a:latin typeface="Arial Black" panose="020B0A04020102020204" pitchFamily="34" charset="0"/>
                <a:cs typeface="Aharoni" panose="02010803020104030203" pitchFamily="2" charset="-79"/>
              </a:rPr>
              <a:t>231:</a:t>
            </a:r>
            <a:endParaRPr lang="en-US" sz="2800" dirty="0">
              <a:ln>
                <a:solidFill>
                  <a:srgbClr val="FF9900"/>
                </a:solidFill>
              </a:ln>
              <a:latin typeface="Arial Black" panose="020B0A04020102020204" pitchFamily="34" charset="0"/>
              <a:cs typeface="Aharoni" panose="02010803020104030203" pitchFamily="2" charset="-79"/>
            </a:endParaRPr>
          </a:p>
          <a:p>
            <a:r>
              <a:rPr lang="en-US" sz="2400" dirty="0">
                <a:ln>
                  <a:solidFill>
                    <a:srgbClr val="FF9900"/>
                  </a:solidFill>
                </a:ln>
                <a:latin typeface="Arial Black" panose="020B0A04020102020204" pitchFamily="34" charset="0"/>
                <a:cs typeface="Aharoni" panose="02010803020104030203" pitchFamily="2" charset="-79"/>
              </a:rPr>
              <a:t> </a:t>
            </a:r>
          </a:p>
          <a:p>
            <a:r>
              <a:rPr lang="en-US" sz="2000" dirty="0">
                <a:latin typeface="Arial Black" panose="020B0A04020102020204" pitchFamily="34" charset="0"/>
                <a:cs typeface="Aharoni" panose="02010803020104030203" pitchFamily="2" charset="-79"/>
              </a:rPr>
              <a:t>44.  </a:t>
            </a:r>
            <a:r>
              <a:rPr lang="en-US" sz="2000" i="1" dirty="0">
                <a:latin typeface="Arial Black" panose="020B0A04020102020204" pitchFamily="34" charset="0"/>
                <a:cs typeface="Aharoni" panose="02010803020104030203" pitchFamily="2" charset="-79"/>
              </a:rPr>
              <a:t>“The Secretary of State indicated subsequently that their [Cabell and Bissell’s] presentation led him to feel that while the air strikes were indeed important, they were </a:t>
            </a:r>
            <a:r>
              <a:rPr lang="en-US" sz="2000" i="1" u="sng" dirty="0">
                <a:ln>
                  <a:solidFill>
                    <a:srgbClr val="FF9900"/>
                  </a:solidFill>
                </a:ln>
                <a:latin typeface="Arial Black" panose="020B0A04020102020204" pitchFamily="34" charset="0"/>
                <a:cs typeface="Aharoni" panose="02010803020104030203" pitchFamily="2" charset="-79"/>
              </a:rPr>
              <a:t>not</a:t>
            </a:r>
            <a:r>
              <a:rPr lang="en-US" sz="2000" i="1" dirty="0">
                <a:latin typeface="Arial Black" panose="020B0A04020102020204" pitchFamily="34" charset="0"/>
                <a:cs typeface="Aharoni" panose="02010803020104030203" pitchFamily="2" charset="-79"/>
              </a:rPr>
              <a:t> vital. However, he offered them the privilege of telephoning the President in order to present their views to him. </a:t>
            </a:r>
            <a:r>
              <a:rPr lang="en-US" sz="2000" i="1" dirty="0">
                <a:ln>
                  <a:solidFill>
                    <a:srgbClr val="FF9900"/>
                  </a:solidFill>
                </a:ln>
                <a:latin typeface="Arial Black" panose="020B0A04020102020204" pitchFamily="34" charset="0"/>
                <a:cs typeface="Aharoni" panose="02010803020104030203" pitchFamily="2" charset="-79"/>
              </a:rPr>
              <a:t>They saw no point in speaking personally to the President </a:t>
            </a:r>
            <a:r>
              <a:rPr lang="en-US" sz="2000" i="1" dirty="0">
                <a:latin typeface="Arial Black" panose="020B0A04020102020204" pitchFamily="34" charset="0"/>
                <a:cs typeface="Aharoni" panose="02010803020104030203" pitchFamily="2" charset="-79"/>
              </a:rPr>
              <a:t>and so informed the Secretary of State.”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126335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228600" y="457200"/>
            <a:ext cx="8534400" cy="5416868"/>
          </a:xfrm>
          <a:prstGeom prst="rect">
            <a:avLst/>
          </a:prstGeom>
          <a:ln>
            <a:noFill/>
          </a:ln>
        </p:spPr>
        <p:txBody>
          <a:bodyPr wrap="square">
            <a:spAutoFit/>
          </a:bodyPr>
          <a:lstStyle/>
          <a:p>
            <a:r>
              <a:rPr lang="en-US" sz="2400" dirty="0" smtClean="0">
                <a:latin typeface="Arial Black" panose="020B0A04020102020204" pitchFamily="34" charset="0"/>
              </a:rPr>
              <a:t>Could the president have ordered, while bound by the prohibitions of NSC 5412 /2, US Navy jets to provide air cover? No.</a:t>
            </a:r>
          </a:p>
          <a:p>
            <a:r>
              <a:rPr lang="en-US" sz="2000" dirty="0">
                <a:latin typeface="Arial Black" panose="020B0A04020102020204" pitchFamily="34" charset="0"/>
              </a:rPr>
              <a:t> </a:t>
            </a:r>
            <a:endParaRPr lang="en-US" sz="2000" dirty="0" smtClean="0">
              <a:latin typeface="Arial Black" panose="020B0A04020102020204" pitchFamily="34" charset="0"/>
            </a:endParaRPr>
          </a:p>
          <a:p>
            <a:r>
              <a:rPr lang="en-US" sz="2800" b="1" dirty="0" smtClean="0">
                <a:ln>
                  <a:solidFill>
                    <a:srgbClr val="FF9900"/>
                  </a:solidFill>
                </a:ln>
                <a:latin typeface="Arial Black" panose="020B0A04020102020204" pitchFamily="34" charset="0"/>
              </a:rPr>
              <a:t>MEMORANDUM NO. 1 FROM THE CUBA STUDY GROUP TO PRESIDENT KENNEDY: </a:t>
            </a:r>
            <a:endParaRPr lang="en-US" sz="2800" dirty="0" smtClean="0">
              <a:ln>
                <a:solidFill>
                  <a:srgbClr val="FF9900"/>
                </a:solidFill>
              </a:ln>
              <a:latin typeface="Arial Black" panose="020B0A04020102020204" pitchFamily="34" charset="0"/>
            </a:endParaRPr>
          </a:p>
          <a:p>
            <a:r>
              <a:rPr lang="en-US" dirty="0">
                <a:latin typeface="Arial Black" panose="020B0A04020102020204" pitchFamily="34" charset="0"/>
              </a:rPr>
              <a:t> </a:t>
            </a:r>
          </a:p>
          <a:p>
            <a:r>
              <a:rPr lang="en-US" sz="2000" dirty="0" smtClean="0">
                <a:latin typeface="Arial Black" panose="020B0A04020102020204" pitchFamily="34" charset="0"/>
              </a:rPr>
              <a:t>19. </a:t>
            </a:r>
            <a:r>
              <a:rPr lang="en-US" sz="2000" i="1" dirty="0" smtClean="0">
                <a:latin typeface="Arial Black" panose="020B0A04020102020204" pitchFamily="34" charset="0"/>
              </a:rPr>
              <a:t>“From </a:t>
            </a:r>
            <a:r>
              <a:rPr lang="en-US" sz="2000" i="1" dirty="0">
                <a:latin typeface="Arial Black" panose="020B0A04020102020204" pitchFamily="34" charset="0"/>
              </a:rPr>
              <a:t>its inception the plan had been developed under the ground rule that it must retain a covert character, that is, it should include no action which, if revealed, could not be plausibly denied by the United States and should look to the world as an operation exclusively conducted by Cubans. This ground rule meant, among other things, that no U.S. military forces or individuals could take part in combat operations.”</a:t>
            </a:r>
          </a:p>
          <a:p>
            <a:r>
              <a:rPr lang="en-US" sz="2000" dirty="0">
                <a:latin typeface="Arial Black" panose="020B0A04020102020204" pitchFamily="34" charset="0"/>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484816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381000" y="533400"/>
            <a:ext cx="8077200" cy="3970318"/>
          </a:xfrm>
          <a:prstGeom prst="rect">
            <a:avLst/>
          </a:prstGeom>
        </p:spPr>
        <p:txBody>
          <a:bodyPr wrap="square">
            <a:spAutoFit/>
          </a:bodyPr>
          <a:lstStyle/>
          <a:p>
            <a:pPr lvl="0"/>
            <a:r>
              <a:rPr lang="en-US" sz="3600" dirty="0" smtClean="0">
                <a:ln>
                  <a:solidFill>
                    <a:srgbClr val="FF9900"/>
                  </a:solidFill>
                </a:ln>
                <a:latin typeface="Arial Black" panose="020B0A04020102020204" pitchFamily="34" charset="0"/>
                <a:cs typeface="Aharoni" panose="02010803020104030203" pitchFamily="2" charset="-79"/>
              </a:rPr>
              <a:t>DID KENNEDY:</a:t>
            </a:r>
          </a:p>
          <a:p>
            <a:pPr lvl="0"/>
            <a:endParaRPr lang="en-US" sz="3600" dirty="0" smtClean="0">
              <a:latin typeface="Arial Black" panose="020B0A04020102020204" pitchFamily="34" charset="0"/>
              <a:cs typeface="Aharoni" panose="02010803020104030203" pitchFamily="2" charset="-79"/>
            </a:endParaRPr>
          </a:p>
          <a:p>
            <a:pPr marL="571500" indent="-571500">
              <a:buFont typeface="Wingdings" panose="05000000000000000000" pitchFamily="2" charset="2"/>
              <a:buChar char="§"/>
            </a:pPr>
            <a:r>
              <a:rPr lang="en-US" sz="3600" dirty="0" smtClean="0">
                <a:latin typeface="Arial Black" panose="020B0A04020102020204" pitchFamily="34" charset="0"/>
                <a:cs typeface="Aharoni" panose="02010803020104030203" pitchFamily="2" charset="-79"/>
              </a:rPr>
              <a:t>promise </a:t>
            </a:r>
            <a:r>
              <a:rPr lang="en-US" sz="3600" dirty="0">
                <a:latin typeface="Arial Black" panose="020B0A04020102020204" pitchFamily="34" charset="0"/>
                <a:cs typeface="Aharoni" panose="02010803020104030203" pitchFamily="2" charset="-79"/>
              </a:rPr>
              <a:t>direct US Military intervention if necessary in the form of jet air </a:t>
            </a:r>
            <a:r>
              <a:rPr lang="en-US" sz="3600" dirty="0" smtClean="0">
                <a:latin typeface="Arial Black" panose="020B0A04020102020204" pitchFamily="34" charset="0"/>
                <a:cs typeface="Aharoni" panose="02010803020104030203" pitchFamily="2" charset="-79"/>
              </a:rPr>
              <a:t>cover?</a:t>
            </a:r>
          </a:p>
          <a:p>
            <a:pPr marL="571500" indent="-571500">
              <a:buFont typeface="Wingdings" panose="05000000000000000000" pitchFamily="2" charset="2"/>
              <a:buChar char="§"/>
            </a:pPr>
            <a:endParaRPr lang="en-US" sz="3600" dirty="0" smtClean="0">
              <a:latin typeface="Arial Black" panose="020B0A04020102020204" pitchFamily="34" charset="0"/>
              <a:cs typeface="Aharoni" panose="02010803020104030203" pitchFamily="2" charset="-79"/>
            </a:endParaRPr>
          </a:p>
          <a:p>
            <a:pPr marL="571500" indent="-571500">
              <a:buFont typeface="Wingdings" panose="05000000000000000000" pitchFamily="2" charset="2"/>
              <a:buChar char="§"/>
            </a:pPr>
            <a:r>
              <a:rPr lang="en-US" sz="3600" dirty="0" smtClean="0">
                <a:latin typeface="Arial Black" panose="020B0A04020102020204" pitchFamily="34" charset="0"/>
                <a:cs typeface="Aharoni" panose="02010803020104030203" pitchFamily="2" charset="-79"/>
              </a:rPr>
              <a:t>break </a:t>
            </a:r>
            <a:r>
              <a:rPr lang="en-US" sz="3600" dirty="0">
                <a:latin typeface="Arial Black" panose="020B0A04020102020204" pitchFamily="34" charset="0"/>
                <a:cs typeface="Aharoni" panose="02010803020104030203" pitchFamily="2" charset="-79"/>
              </a:rPr>
              <a:t>that </a:t>
            </a:r>
            <a:r>
              <a:rPr lang="en-US" sz="3600" dirty="0" smtClean="0">
                <a:latin typeface="Arial Black" panose="020B0A04020102020204" pitchFamily="34" charset="0"/>
                <a:cs typeface="Aharoni" panose="02010803020104030203" pitchFamily="2" charset="-79"/>
              </a:rPr>
              <a:t>promise?</a:t>
            </a:r>
            <a:endParaRPr lang="en-US" sz="3600" dirty="0">
              <a:latin typeface="Arial Black" panose="020B0A04020102020204" pitchFamily="34" charset="0"/>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050338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584" y="0"/>
            <a:ext cx="4397829" cy="6858000"/>
          </a:xfrm>
          <a:prstGeom prst="rect">
            <a:avLst/>
          </a:prstGeom>
          <a:solidFill>
            <a:srgbClr val="FF0000"/>
          </a:solidFill>
          <a:ln>
            <a:solidFill>
              <a:srgbClr val="C00000"/>
            </a:solidFill>
          </a:ln>
        </p:spPr>
      </p:pic>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08280" y="24740"/>
            <a:ext cx="4517956" cy="6873834"/>
          </a:xfrm>
          <a:prstGeom prst="rect">
            <a:avLst/>
          </a:prstGeom>
          <a:ln>
            <a:solidFill>
              <a:srgbClr val="FFFF00"/>
            </a:solidFill>
          </a:ln>
        </p:spPr>
      </p:pic>
      <p:sp>
        <p:nvSpPr>
          <p:cNvPr id="4" name="Rectangle 3"/>
          <p:cNvSpPr/>
          <p:nvPr/>
        </p:nvSpPr>
        <p:spPr>
          <a:xfrm>
            <a:off x="533400" y="2667000"/>
            <a:ext cx="327660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2914017"/>
            <a:ext cx="3429000" cy="3810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221942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422564" y="533400"/>
            <a:ext cx="8492836" cy="4216539"/>
          </a:xfrm>
          <a:prstGeom prst="rect">
            <a:avLst/>
          </a:prstGeom>
        </p:spPr>
        <p:txBody>
          <a:bodyPr wrap="square">
            <a:spAutoFit/>
          </a:bodyPr>
          <a:lstStyle/>
          <a:p>
            <a:pPr lvl="0"/>
            <a:r>
              <a:rPr lang="en-US" sz="3600" dirty="0" smtClean="0">
                <a:ln>
                  <a:solidFill>
                    <a:srgbClr val="FF9900"/>
                  </a:solidFill>
                </a:ln>
                <a:latin typeface="Arial Black" panose="020B0A04020102020204" pitchFamily="34" charset="0"/>
                <a:cs typeface="Aharoni" panose="02010803020104030203" pitchFamily="2" charset="-79"/>
              </a:rPr>
              <a:t>DID THE ANTI-CASTRO CUBANS:</a:t>
            </a:r>
          </a:p>
          <a:p>
            <a:pPr lvl="0"/>
            <a:endParaRPr lang="en-US" sz="3600" dirty="0">
              <a:latin typeface="Arial Black" panose="020B0A04020102020204" pitchFamily="34" charset="0"/>
              <a:cs typeface="Aharoni" panose="02010803020104030203" pitchFamily="2" charset="-79"/>
            </a:endParaRPr>
          </a:p>
          <a:p>
            <a:pPr marL="457200" lvl="0" indent="-457200">
              <a:buFont typeface="Wingdings" panose="05000000000000000000" pitchFamily="2" charset="2"/>
              <a:buChar char="§"/>
            </a:pPr>
            <a:r>
              <a:rPr lang="en-US" sz="2800" dirty="0" smtClean="0">
                <a:latin typeface="Arial Black" panose="020B0A04020102020204" pitchFamily="34" charset="0"/>
                <a:cs typeface="Aharoni" panose="02010803020104030203" pitchFamily="2" charset="-79"/>
              </a:rPr>
              <a:t>expect </a:t>
            </a:r>
            <a:r>
              <a:rPr lang="en-US" sz="2800" dirty="0">
                <a:latin typeface="Arial Black" panose="020B0A04020102020204" pitchFamily="34" charset="0"/>
                <a:cs typeface="Aharoni" panose="02010803020104030203" pitchFamily="2" charset="-79"/>
              </a:rPr>
              <a:t>direct </a:t>
            </a:r>
            <a:r>
              <a:rPr lang="en-US" sz="2800" dirty="0" smtClean="0">
                <a:latin typeface="Arial Black" panose="020B0A04020102020204" pitchFamily="34" charset="0"/>
                <a:cs typeface="Aharoni" panose="02010803020104030203" pitchFamily="2" charset="-79"/>
              </a:rPr>
              <a:t>intervention </a:t>
            </a:r>
            <a:r>
              <a:rPr lang="en-US" sz="2800" dirty="0">
                <a:latin typeface="Arial Black" panose="020B0A04020102020204" pitchFamily="34" charset="0"/>
                <a:cs typeface="Aharoni" panose="02010803020104030203" pitchFamily="2" charset="-79"/>
              </a:rPr>
              <a:t>by the armed </a:t>
            </a:r>
            <a:r>
              <a:rPr lang="en-US" sz="2800" dirty="0" smtClean="0">
                <a:latin typeface="Arial Black" panose="020B0A04020102020204" pitchFamily="34" charset="0"/>
                <a:cs typeface="Aharoni" panose="02010803020104030203" pitchFamily="2" charset="-79"/>
              </a:rPr>
              <a:t>forces of the United States? </a:t>
            </a:r>
          </a:p>
          <a:p>
            <a:pPr marL="457200" lvl="0" indent="-457200">
              <a:buFont typeface="Wingdings" panose="05000000000000000000" pitchFamily="2" charset="2"/>
              <a:buChar char="§"/>
            </a:pPr>
            <a:endParaRPr lang="en-US" sz="2800" dirty="0">
              <a:latin typeface="Arial Black" panose="020B0A04020102020204" pitchFamily="34" charset="0"/>
              <a:cs typeface="Aharoni" panose="02010803020104030203" pitchFamily="2" charset="-79"/>
            </a:endParaRPr>
          </a:p>
          <a:p>
            <a:pPr marL="457200" lvl="0" indent="-457200">
              <a:buFont typeface="Wingdings" panose="05000000000000000000" pitchFamily="2" charset="2"/>
              <a:buChar char="§"/>
            </a:pPr>
            <a:r>
              <a:rPr lang="en-US" sz="2800" dirty="0" smtClean="0">
                <a:latin typeface="Arial Black" panose="020B0A04020102020204" pitchFamily="34" charset="0"/>
                <a:cs typeface="Aharoni" panose="02010803020104030203" pitchFamily="2" charset="-79"/>
              </a:rPr>
              <a:t>harbor </a:t>
            </a:r>
            <a:r>
              <a:rPr lang="en-US" sz="2800" dirty="0">
                <a:latin typeface="Arial Black" panose="020B0A04020102020204" pitchFamily="34" charset="0"/>
                <a:cs typeface="Aharoni" panose="02010803020104030203" pitchFamily="2" charset="-79"/>
              </a:rPr>
              <a:t>hatred toward JFK for breaking that </a:t>
            </a:r>
            <a:r>
              <a:rPr lang="en-US" sz="2800" dirty="0" smtClean="0">
                <a:latin typeface="Arial Black" panose="020B0A04020102020204" pitchFamily="34" charset="0"/>
                <a:cs typeface="Aharoni" panose="02010803020104030203" pitchFamily="2" charset="-79"/>
              </a:rPr>
              <a:t>promise?</a:t>
            </a:r>
            <a:br>
              <a:rPr lang="en-US" sz="2800" dirty="0" smtClean="0">
                <a:latin typeface="Arial Black" panose="020B0A04020102020204" pitchFamily="34" charset="0"/>
                <a:cs typeface="Aharoni" panose="02010803020104030203" pitchFamily="2" charset="-79"/>
              </a:rPr>
            </a:br>
            <a:r>
              <a:rPr lang="en-US" sz="2800" dirty="0" smtClean="0">
                <a:latin typeface="Arial Black" panose="020B0A04020102020204" pitchFamily="34" charset="0"/>
                <a:cs typeface="Aharoni" panose="02010803020104030203" pitchFamily="2" charset="-79"/>
              </a:rPr>
              <a:t/>
            </a:r>
            <a:br>
              <a:rPr lang="en-US" sz="2800" dirty="0" smtClean="0">
                <a:latin typeface="Arial Black" panose="020B0A04020102020204" pitchFamily="34" charset="0"/>
                <a:cs typeface="Aharoni" panose="02010803020104030203" pitchFamily="2" charset="-79"/>
              </a:rPr>
            </a:br>
            <a:endParaRPr lang="en-US" sz="2800" dirty="0">
              <a:latin typeface="Arial Black" panose="020B0A04020102020204" pitchFamily="34" charset="0"/>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656319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9584" y="0"/>
            <a:ext cx="4397829" cy="6858000"/>
          </a:xfrm>
          <a:prstGeom prst="rect">
            <a:avLst/>
          </a:prstGeom>
          <a:solidFill>
            <a:srgbClr val="FF0000"/>
          </a:solidFill>
          <a:ln>
            <a:solidFill>
              <a:srgbClr val="C00000"/>
            </a:solidFill>
          </a:ln>
        </p:spPr>
      </p:pic>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08280" y="24740"/>
            <a:ext cx="4517956" cy="6873834"/>
          </a:xfrm>
          <a:prstGeom prst="rect">
            <a:avLst/>
          </a:prstGeom>
          <a:ln>
            <a:solidFill>
              <a:srgbClr val="FFFF00"/>
            </a:solidFill>
          </a:ln>
        </p:spPr>
      </p:pic>
      <p:sp>
        <p:nvSpPr>
          <p:cNvPr id="4" name="Rectangle 3"/>
          <p:cNvSpPr/>
          <p:nvPr/>
        </p:nvSpPr>
        <p:spPr>
          <a:xfrm>
            <a:off x="533400" y="2667000"/>
            <a:ext cx="3276600" cy="304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2914017"/>
            <a:ext cx="3429000" cy="3810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536072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152400" y="152400"/>
            <a:ext cx="8991600" cy="6555641"/>
          </a:xfrm>
          <a:prstGeom prst="rect">
            <a:avLst/>
          </a:prstGeom>
        </p:spPr>
        <p:txBody>
          <a:bodyPr wrap="square">
            <a:spAutoFit/>
          </a:bodyPr>
          <a:lstStyle/>
          <a:p>
            <a:r>
              <a:rPr lang="en-US" sz="2800" dirty="0" smtClean="0">
                <a:ln>
                  <a:solidFill>
                    <a:srgbClr val="FF9900"/>
                  </a:solidFill>
                </a:ln>
                <a:latin typeface="Arial Black" panose="020B0A04020102020204" pitchFamily="34" charset="0"/>
              </a:rPr>
              <a:t>FIVE DAYS BEFORE D-DAY, AT A PRESS CONFERENCE ON APRIL 12, </a:t>
            </a:r>
            <a:br>
              <a:rPr lang="en-US" sz="2800" dirty="0" smtClean="0">
                <a:ln>
                  <a:solidFill>
                    <a:srgbClr val="FF9900"/>
                  </a:solidFill>
                </a:ln>
                <a:latin typeface="Arial Black" panose="020B0A04020102020204" pitchFamily="34" charset="0"/>
              </a:rPr>
            </a:br>
            <a:r>
              <a:rPr lang="en-US" sz="2800" dirty="0" smtClean="0">
                <a:ln>
                  <a:solidFill>
                    <a:srgbClr val="FF9900"/>
                  </a:solidFill>
                </a:ln>
                <a:latin typeface="Arial Black" panose="020B0A04020102020204" pitchFamily="34" charset="0"/>
              </a:rPr>
              <a:t>PRESIDENT KENNEDY WAS ASKED: </a:t>
            </a:r>
          </a:p>
          <a:p>
            <a:endParaRPr lang="en-US" sz="2800" dirty="0">
              <a:latin typeface="Arial Black" panose="020B0A04020102020204" pitchFamily="34" charset="0"/>
            </a:endParaRPr>
          </a:p>
          <a:p>
            <a:r>
              <a:rPr lang="en-US" sz="2800" i="1" dirty="0" smtClean="0">
                <a:latin typeface="Arial Black" panose="020B0A04020102020204" pitchFamily="34" charset="0"/>
              </a:rPr>
              <a:t>“</a:t>
            </a:r>
            <a:r>
              <a:rPr lang="en-US" sz="2800" i="1" dirty="0">
                <a:latin typeface="Arial Black" panose="020B0A04020102020204" pitchFamily="34" charset="0"/>
              </a:rPr>
              <a:t>How far would the U.S. go to help an uprising against Castro?”</a:t>
            </a:r>
          </a:p>
          <a:p>
            <a:r>
              <a:rPr lang="en-US" sz="2400" dirty="0">
                <a:latin typeface="Arial Black" panose="020B0A04020102020204" pitchFamily="34" charset="0"/>
              </a:rPr>
              <a:t> </a:t>
            </a:r>
          </a:p>
          <a:p>
            <a:r>
              <a:rPr lang="en-US" sz="2800" dirty="0" smtClean="0">
                <a:ln>
                  <a:solidFill>
                    <a:srgbClr val="FF9900"/>
                  </a:solidFill>
                </a:ln>
                <a:latin typeface="Arial Black" panose="020B0A04020102020204" pitchFamily="34" charset="0"/>
              </a:rPr>
              <a:t>PRESIDENT KENNEDY:</a:t>
            </a:r>
          </a:p>
          <a:p>
            <a:endParaRPr lang="en-US" sz="2400" dirty="0" smtClean="0">
              <a:latin typeface="Arial Black" panose="020B0A04020102020204" pitchFamily="34" charset="0"/>
            </a:endParaRPr>
          </a:p>
          <a:p>
            <a:r>
              <a:rPr lang="en-US" sz="2200" i="1" dirty="0" smtClean="0">
                <a:latin typeface="Arial Black" panose="020B0A04020102020204" pitchFamily="34" charset="0"/>
              </a:rPr>
              <a:t>"</a:t>
            </a:r>
            <a:r>
              <a:rPr lang="en-US" sz="2200" i="1" dirty="0">
                <a:latin typeface="Arial Black" panose="020B0A04020102020204" pitchFamily="34" charset="0"/>
              </a:rPr>
              <a:t>First, I want to say that there will </a:t>
            </a:r>
            <a:r>
              <a:rPr lang="en-US" sz="2200" b="1" i="1" dirty="0">
                <a:latin typeface="Arial Black" panose="020B0A04020102020204" pitchFamily="34" charset="0"/>
              </a:rPr>
              <a:t>not</a:t>
            </a:r>
            <a:r>
              <a:rPr lang="en-US" sz="2200" i="1" dirty="0">
                <a:latin typeface="Arial Black" panose="020B0A04020102020204" pitchFamily="34" charset="0"/>
              </a:rPr>
              <a:t> be, </a:t>
            </a:r>
            <a:r>
              <a:rPr lang="en-US" sz="2200" i="1" u="sng" dirty="0">
                <a:latin typeface="Arial Black" panose="020B0A04020102020204" pitchFamily="34" charset="0"/>
              </a:rPr>
              <a:t>under any conditions</a:t>
            </a:r>
            <a:r>
              <a:rPr lang="en-US" sz="2200" i="1" dirty="0">
                <a:latin typeface="Arial Black" panose="020B0A04020102020204" pitchFamily="34" charset="0"/>
              </a:rPr>
              <a:t>, an intervention in Cuba by the United States Armed Forces. This government will do everything it possibly can… I think it can meet its responsibilities, to make sure that there are </a:t>
            </a:r>
            <a:r>
              <a:rPr lang="en-US" sz="2200" b="1" i="1" u="sng" dirty="0">
                <a:latin typeface="Arial Black" panose="020B0A04020102020204" pitchFamily="34" charset="0"/>
              </a:rPr>
              <a:t>no Americans involved</a:t>
            </a:r>
            <a:r>
              <a:rPr lang="en-US" sz="2200" i="1" dirty="0">
                <a:latin typeface="Arial Black" panose="020B0A04020102020204" pitchFamily="34" charset="0"/>
              </a:rPr>
              <a:t> in any actions inside Cuba. The basic issue in Cuba is not one between the United States and Cuba. It is between the Cubans themselves</a:t>
            </a:r>
            <a:r>
              <a:rPr lang="en-US" sz="2200" i="1" dirty="0" smtClean="0">
                <a:latin typeface="Arial Black" panose="020B0A04020102020204" pitchFamily="34" charset="0"/>
              </a:rPr>
              <a:t>."</a:t>
            </a:r>
            <a:r>
              <a:rPr lang="en-US" sz="20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0147557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01098" y="0"/>
            <a:ext cx="5341804"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94861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 y="1"/>
            <a:ext cx="9306783" cy="4500098"/>
          </a:xfrm>
          <a:prstGeom prst="rect">
            <a:avLst/>
          </a:prstGeom>
        </p:spPr>
      </p:pic>
      <p:pic>
        <p:nvPicPr>
          <p:cNvPr id="5" name="Picture 4"/>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05000" y="4822120"/>
            <a:ext cx="1752600" cy="2154238"/>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181600" y="4903501"/>
            <a:ext cx="1981200" cy="1954499"/>
          </a:xfrm>
          <a:prstGeom prst="ellipse">
            <a:avLst/>
          </a:prstGeom>
          <a:ln>
            <a:noFill/>
          </a:ln>
          <a:effectLst>
            <a:softEdge rad="112500"/>
          </a:effectLst>
        </p:spPr>
      </p:pic>
      <p:sp>
        <p:nvSpPr>
          <p:cNvPr id="7" name="Rectangle 6"/>
          <p:cNvSpPr/>
          <p:nvPr/>
        </p:nvSpPr>
        <p:spPr>
          <a:xfrm>
            <a:off x="5467350" y="4520795"/>
            <a:ext cx="1828800" cy="369332"/>
          </a:xfrm>
          <a:prstGeom prst="rect">
            <a:avLst/>
          </a:prstGeom>
        </p:spPr>
        <p:txBody>
          <a:bodyPr wrap="square">
            <a:spAutoFit/>
          </a:bodyPr>
          <a:lstStyle/>
          <a:p>
            <a:r>
              <a:rPr lang="en-US" b="1" dirty="0" smtClean="0">
                <a:latin typeface="Aharoni" panose="02010803020104030203" pitchFamily="2" charset="-79"/>
                <a:cs typeface="Aharoni" panose="02010803020104030203" pitchFamily="2" charset="-79"/>
              </a:rPr>
              <a:t>Dean Rusk</a:t>
            </a:r>
            <a:endParaRPr lang="en-US" sz="1200" b="1" dirty="0">
              <a:latin typeface="Aharoni" panose="02010803020104030203" pitchFamily="2" charset="-79"/>
              <a:cs typeface="Aharoni" panose="02010803020104030203" pitchFamily="2" charset="-79"/>
            </a:endParaRPr>
          </a:p>
        </p:txBody>
      </p:sp>
      <p:sp>
        <p:nvSpPr>
          <p:cNvPr id="8" name="Rectangle 7"/>
          <p:cNvSpPr/>
          <p:nvPr/>
        </p:nvSpPr>
        <p:spPr>
          <a:xfrm>
            <a:off x="1905000" y="4520795"/>
            <a:ext cx="1905000" cy="369332"/>
          </a:xfrm>
          <a:prstGeom prst="rect">
            <a:avLst/>
          </a:prstGeom>
        </p:spPr>
        <p:txBody>
          <a:bodyPr wrap="square">
            <a:spAutoFit/>
          </a:bodyPr>
          <a:lstStyle/>
          <a:p>
            <a:r>
              <a:rPr lang="en-US" b="1" dirty="0" smtClean="0">
                <a:latin typeface="Aharoni" panose="02010803020104030203" pitchFamily="2" charset="-79"/>
                <a:cs typeface="Aharoni" panose="02010803020104030203" pitchFamily="2" charset="-79"/>
              </a:rPr>
              <a:t>General Cabell</a:t>
            </a:r>
            <a:endParaRPr lang="en-US" sz="1200" b="1" dirty="0">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942537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200" dirty="0" smtClean="0">
                <a:ln w="6350">
                  <a:solidFill>
                    <a:srgbClr val="FF9900"/>
                  </a:solidFill>
                </a:ln>
              </a:rPr>
              <a:t>Sabotage at the bay of pigs</a:t>
            </a:r>
            <a:endParaRPr lang="en-US" sz="7200" dirty="0">
              <a:ln w="6350">
                <a:solidFill>
                  <a:srgbClr val="FF9900"/>
                </a:solidFill>
              </a:ln>
            </a:endParaRPr>
          </a:p>
        </p:txBody>
      </p:sp>
      <p:sp>
        <p:nvSpPr>
          <p:cNvPr id="3" name="Subtitle 2"/>
          <p:cNvSpPr>
            <a:spLocks noGrp="1"/>
          </p:cNvSpPr>
          <p:nvPr>
            <p:ph type="subTitle" idx="1"/>
          </p:nvPr>
        </p:nvSpPr>
        <p:spPr>
          <a:xfrm>
            <a:off x="5181600" y="4953000"/>
            <a:ext cx="3505200" cy="990600"/>
          </a:xfrm>
        </p:spPr>
        <p:txBody>
          <a:bodyPr>
            <a:normAutofit fontScale="62500" lnSpcReduction="20000"/>
          </a:bodyPr>
          <a:lstStyle/>
          <a:p>
            <a:r>
              <a:rPr lang="en-US" dirty="0" smtClean="0"/>
              <a:t/>
            </a:r>
            <a:br>
              <a:rPr lang="en-US" dirty="0" smtClean="0"/>
            </a:br>
            <a:r>
              <a:rPr lang="en-US" sz="3800" dirty="0" smtClean="0">
                <a:latin typeface="Arial Black" panose="020B0A04020102020204" pitchFamily="34" charset="0"/>
                <a:cs typeface="Aharoni" panose="02010803020104030203" pitchFamily="2" charset="-79"/>
              </a:rPr>
              <a:t>Greg Burnham</a:t>
            </a:r>
          </a:p>
          <a:p>
            <a:r>
              <a:rPr lang="en-US" sz="3800" dirty="0" smtClean="0">
                <a:latin typeface="Arial Black" panose="020B0A04020102020204" pitchFamily="34" charset="0"/>
                <a:cs typeface="Aharoni" panose="02010803020104030203" pitchFamily="2" charset="-79"/>
              </a:rPr>
              <a:t>November 22, 2013</a:t>
            </a:r>
          </a:p>
          <a:p>
            <a:pPr algn="r"/>
            <a:endParaRPr lang="en-US" sz="3800" dirty="0">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17633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advTm="3000">
        <p14:gallery dir="l"/>
      </p:transition>
    </mc:Choice>
    <mc:Fallback>
      <p:transition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400" y="609600"/>
            <a:ext cx="8839200" cy="3200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5528407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909849" y="0"/>
            <a:ext cx="5324302" cy="6858000"/>
          </a:xfrm>
          <a:prstGeom prst="rect">
            <a:avLst/>
          </a:prstGeom>
        </p:spPr>
      </p:pic>
      <p:pic>
        <p:nvPicPr>
          <p:cNvPr id="3" name="Picture 2"/>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43351" y="5054137"/>
            <a:ext cx="2443249" cy="1832437"/>
          </a:xfrm>
          <a:prstGeom prst="ellipse">
            <a:avLst/>
          </a:prstGeom>
          <a:ln>
            <a:noFill/>
          </a:ln>
          <a:effectLst>
            <a:softEdge rad="112500"/>
          </a:effec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18157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457200"/>
            <a:ext cx="9144000" cy="3657600"/>
          </a:xfrm>
          <a:prstGeom prst="rect">
            <a:avLst/>
          </a:prstGeom>
        </p:spPr>
      </p:pic>
      <p:sp>
        <p:nvSpPr>
          <p:cNvPr id="4" name="Rectangle 3"/>
          <p:cNvSpPr/>
          <p:nvPr/>
        </p:nvSpPr>
        <p:spPr>
          <a:xfrm>
            <a:off x="2590800" y="4724400"/>
            <a:ext cx="4437433" cy="523220"/>
          </a:xfrm>
          <a:prstGeom prst="rect">
            <a:avLst/>
          </a:prstGeom>
        </p:spPr>
        <p:txBody>
          <a:bodyPr wrap="none">
            <a:spAutoFit/>
          </a:bodyPr>
          <a:lstStyle/>
          <a:p>
            <a:r>
              <a:rPr lang="en-US" sz="2800" b="1" dirty="0">
                <a:ln>
                  <a:solidFill>
                    <a:srgbClr val="FF9900"/>
                  </a:solidFill>
                </a:ln>
                <a:latin typeface="Aharoni" panose="02010803020104030203" pitchFamily="2" charset="-79"/>
                <a:cs typeface="Aharoni" panose="02010803020104030203" pitchFamily="2" charset="-79"/>
              </a:rPr>
              <a:t>General Maxwell Taylor </a:t>
            </a:r>
            <a:endParaRPr lang="en-US" sz="28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691228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4780" y="381000"/>
            <a:ext cx="9144000" cy="4038600"/>
          </a:xfrm>
          <a:prstGeom prst="rect">
            <a:avLst/>
          </a:prstGeom>
        </p:spPr>
      </p:pic>
      <p:sp>
        <p:nvSpPr>
          <p:cNvPr id="3" name="Rectangle 2"/>
          <p:cNvSpPr/>
          <p:nvPr/>
        </p:nvSpPr>
        <p:spPr>
          <a:xfrm>
            <a:off x="2590800" y="4800600"/>
            <a:ext cx="4389342" cy="1323439"/>
          </a:xfrm>
          <a:prstGeom prst="rect">
            <a:avLst/>
          </a:prstGeom>
        </p:spPr>
        <p:txBody>
          <a:bodyPr wrap="none">
            <a:spAutoFit/>
          </a:bodyPr>
          <a:lstStyle/>
          <a:p>
            <a:pPr algn="ctr"/>
            <a:r>
              <a:rPr lang="en-US" sz="2400" b="1" dirty="0" smtClean="0">
                <a:ln>
                  <a:solidFill>
                    <a:srgbClr val="FF9900"/>
                  </a:solidFill>
                </a:ln>
                <a:latin typeface="Aharoni" panose="02010803020104030203" pitchFamily="2" charset="-79"/>
                <a:cs typeface="Aharoni" panose="02010803020104030203" pitchFamily="2" charset="-79"/>
              </a:rPr>
              <a:t>SWORDS AND PLOWSHARES</a:t>
            </a:r>
            <a:br>
              <a:rPr lang="en-US" sz="2400" b="1" dirty="0" smtClean="0">
                <a:ln>
                  <a:solidFill>
                    <a:srgbClr val="FF9900"/>
                  </a:solidFill>
                </a:ln>
                <a:latin typeface="Aharoni" panose="02010803020104030203" pitchFamily="2" charset="-79"/>
                <a:cs typeface="Aharoni" panose="02010803020104030203" pitchFamily="2" charset="-79"/>
              </a:rPr>
            </a:br>
            <a:r>
              <a:rPr lang="en-US" sz="2400" b="1" dirty="0" smtClean="0">
                <a:ln>
                  <a:solidFill>
                    <a:srgbClr val="FF9900"/>
                  </a:solidFill>
                </a:ln>
                <a:latin typeface="Aharoni" panose="02010803020104030203" pitchFamily="2" charset="-79"/>
                <a:cs typeface="Aharoni" panose="02010803020104030203" pitchFamily="2" charset="-79"/>
              </a:rPr>
              <a:t>By General Maxwell Taylor </a:t>
            </a:r>
          </a:p>
          <a:p>
            <a:pPr algn="ctr"/>
            <a:r>
              <a:rPr lang="en-US" sz="3200" b="1" dirty="0" smtClean="0">
                <a:ln>
                  <a:solidFill>
                    <a:srgbClr val="FF9900"/>
                  </a:solidFill>
                </a:ln>
                <a:latin typeface="Aharoni" panose="02010803020104030203" pitchFamily="2" charset="-79"/>
                <a:cs typeface="Aharoni" panose="02010803020104030203" pitchFamily="2" charset="-79"/>
              </a:rPr>
              <a:t>1972</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691228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250" advTm="3000">
        <p:zoom/>
      </p:transition>
    </mc:Choice>
    <mc:Fallback>
      <p:transition spd="slow" advTm="3000">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Rectangle 2"/>
          <p:cNvSpPr/>
          <p:nvPr/>
        </p:nvSpPr>
        <p:spPr>
          <a:xfrm>
            <a:off x="0" y="384384"/>
            <a:ext cx="9220200" cy="5986254"/>
          </a:xfrm>
          <a:prstGeom prst="rect">
            <a:avLst/>
          </a:prstGeom>
        </p:spPr>
        <p:txBody>
          <a:bodyPr wrap="square">
            <a:spAutoFit/>
          </a:bodyPr>
          <a:lstStyle/>
          <a:p>
            <a:r>
              <a:rPr lang="en-US" sz="4000" dirty="0" smtClean="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Myths</a:t>
            </a:r>
          </a:p>
          <a:p>
            <a:pPr lvl="0"/>
            <a:endParaRPr lang="en-US" dirty="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lvl="0"/>
            <a:r>
              <a:rPr lang="en-US" sz="2200" dirty="0" smtClean="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r>
              <a:rPr lang="en-US" sz="2400" dirty="0" smtClean="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PRESIDENT KENNEDY:</a:t>
            </a:r>
          </a:p>
          <a:p>
            <a:pPr lvl="0"/>
            <a:endParaRPr lang="en-US" sz="2200" dirty="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marL="285750" lvl="0" indent="63500">
              <a:buFont typeface="Wingdings" panose="05000000000000000000" pitchFamily="2" charset="2"/>
              <a:buChar char="§"/>
            </a:pPr>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cancelled </a:t>
            </a:r>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 promised pre-dawn air </a:t>
            </a: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strikes</a:t>
            </a:r>
          </a:p>
          <a:p>
            <a:pPr marL="285750" lvl="0" indent="63500">
              <a:buFont typeface="Wingdings" panose="05000000000000000000" pitchFamily="2" charset="2"/>
              <a:buChar char="§"/>
            </a:pPr>
            <a:endPar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marL="342900" lvl="0" indent="-60325">
              <a:buFont typeface="Wingdings" panose="05000000000000000000" pitchFamily="2" charset="2"/>
              <a:buChar char="§"/>
            </a:pP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promised </a:t>
            </a:r>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direct US Military </a:t>
            </a: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intervention if </a:t>
            </a:r>
            <a:b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b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needed in </a:t>
            </a:r>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the form of </a:t>
            </a: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US Navy jet </a:t>
            </a:r>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air </a:t>
            </a:r>
            <a:r>
              <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cover</a:t>
            </a:r>
          </a:p>
          <a:p>
            <a:pPr marL="346075" indent="231775">
              <a:buFont typeface="Wingdings" panose="05000000000000000000" pitchFamily="2" charset="2"/>
              <a:buChar char="§"/>
            </a:pPr>
            <a:endParaRPr lang="en-US" sz="22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lvl="0"/>
            <a:r>
              <a:rPr lang="en-US" sz="2400" dirty="0" smtClean="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THE ANTI-CASTRO CUBANS:</a:t>
            </a:r>
          </a:p>
          <a:p>
            <a:pPr lvl="0"/>
            <a:endParaRPr lang="en-US" sz="2200" dirty="0" smtClean="0">
              <a:ln>
                <a:solidFill>
                  <a:srgbClr val="FF9900"/>
                </a:solidFill>
              </a:ln>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marL="285750" lvl="0" indent="111125">
              <a:buFont typeface="Wingdings" panose="05000000000000000000" pitchFamily="2" charset="2"/>
              <a:buChar char="§"/>
            </a:pPr>
            <a:r>
              <a:rPr lang="en-US" sz="22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r>
              <a:rPr lang="en-US" sz="23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expected </a:t>
            </a:r>
            <a:r>
              <a:rPr lang="en-US" sz="23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direct US intervention by the armed </a:t>
            </a:r>
            <a:r>
              <a:rPr lang="en-US" sz="23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forces</a:t>
            </a:r>
          </a:p>
          <a:p>
            <a:pPr marL="285750" lvl="0" indent="111125">
              <a:buFont typeface="Wingdings" panose="05000000000000000000" pitchFamily="2" charset="2"/>
              <a:buChar char="§"/>
            </a:pPr>
            <a:endParaRPr lang="en-US" sz="24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endParaRPr>
          </a:p>
          <a:p>
            <a:pPr marL="285750" lvl="0" indent="111125">
              <a:buFont typeface="Wingdings" panose="05000000000000000000" pitchFamily="2" charset="2"/>
              <a:buChar char="§"/>
            </a:pPr>
            <a:r>
              <a:rPr lang="en-US" sz="240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r>
              <a:rPr lang="en-US" sz="230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harbored </a:t>
            </a:r>
            <a:r>
              <a:rPr lang="en-US" sz="23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hatred toward JFK </a:t>
            </a:r>
            <a:r>
              <a:rPr lang="en-US" sz="2300" dirty="0" smtClean="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for failing to provide it</a:t>
            </a:r>
          </a:p>
          <a:p>
            <a:r>
              <a:rPr lang="en-US" sz="24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p>
          <a:p>
            <a:r>
              <a:rPr lang="en-US" sz="2000" dirty="0">
                <a:effectLst>
                  <a:outerShdw blurRad="38100" dist="38100" dir="2700000" algn="tl">
                    <a:srgbClr val="000000">
                      <a:alpha val="43137"/>
                    </a:srgbClr>
                  </a:outerShdw>
                </a:effectLst>
                <a:latin typeface="Arial Black" panose="020B0A04020102020204" pitchFamily="34" charset="0"/>
                <a:cs typeface="Aharoni" panose="02010803020104030203" pitchFamily="2" charset="-79"/>
              </a:rPr>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5983217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1497" y="4828948"/>
            <a:ext cx="1773503" cy="2052422"/>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513135" y="5320048"/>
            <a:ext cx="1373065" cy="1306330"/>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418664" y="5376345"/>
            <a:ext cx="1524935" cy="1380328"/>
          </a:xfrm>
          <a:prstGeom prst="ellipse">
            <a:avLst/>
          </a:prstGeom>
          <a:ln>
            <a:noFill/>
          </a:ln>
          <a:effectLst>
            <a:softEdge rad="112500"/>
          </a:effectLst>
        </p:spPr>
      </p:pic>
      <p:pic>
        <p:nvPicPr>
          <p:cNvPr id="6" name="Picture 5"/>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0191" y="4809683"/>
            <a:ext cx="1541809" cy="1894223"/>
          </a:xfrm>
          <a:prstGeom prst="ellipse">
            <a:avLst/>
          </a:prstGeom>
          <a:ln>
            <a:noFill/>
          </a:ln>
          <a:effectLst>
            <a:softEdge rad="112500"/>
          </a:effectLst>
        </p:spPr>
      </p:pic>
      <p:sp>
        <p:nvSpPr>
          <p:cNvPr id="7" name="TextBox 6"/>
          <p:cNvSpPr txBox="1"/>
          <p:nvPr/>
        </p:nvSpPr>
        <p:spPr>
          <a:xfrm>
            <a:off x="131497" y="4536822"/>
            <a:ext cx="2225918" cy="369332"/>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Maxwell Taylor</a:t>
            </a:r>
            <a:endParaRPr lang="en-US" b="1" dirty="0">
              <a:latin typeface="Aharoni" panose="02010803020104030203" pitchFamily="2" charset="-79"/>
              <a:cs typeface="Aharoni" panose="02010803020104030203" pitchFamily="2" charset="-79"/>
            </a:endParaRPr>
          </a:p>
        </p:txBody>
      </p:sp>
      <p:sp>
        <p:nvSpPr>
          <p:cNvPr id="10" name="Rectangle 9"/>
          <p:cNvSpPr/>
          <p:nvPr/>
        </p:nvSpPr>
        <p:spPr>
          <a:xfrm>
            <a:off x="2497570" y="5013495"/>
            <a:ext cx="1676399" cy="369332"/>
          </a:xfrm>
          <a:prstGeom prst="rect">
            <a:avLst/>
          </a:prstGeom>
        </p:spPr>
        <p:txBody>
          <a:bodyPr wrap="square">
            <a:spAutoFit/>
          </a:bodyPr>
          <a:lstStyle/>
          <a:p>
            <a:r>
              <a:rPr lang="en-US" b="1" dirty="0" smtClean="0">
                <a:latin typeface="Aharoni" panose="02010803020104030203" pitchFamily="2" charset="-79"/>
                <a:cs typeface="Aharoni" panose="02010803020104030203" pitchFamily="2" charset="-79"/>
              </a:rPr>
              <a:t>Allen Dulles</a:t>
            </a:r>
            <a:endParaRPr lang="en-US" b="1" dirty="0">
              <a:latin typeface="Aharoni" panose="02010803020104030203" pitchFamily="2" charset="-79"/>
              <a:cs typeface="Aharoni" panose="02010803020104030203" pitchFamily="2" charset="-79"/>
            </a:endParaRPr>
          </a:p>
        </p:txBody>
      </p:sp>
      <p:sp>
        <p:nvSpPr>
          <p:cNvPr id="11" name="Rectangle 10"/>
          <p:cNvSpPr/>
          <p:nvPr/>
        </p:nvSpPr>
        <p:spPr>
          <a:xfrm>
            <a:off x="6630698" y="4536822"/>
            <a:ext cx="1960793"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Robert Kennedy</a:t>
            </a:r>
            <a:endParaRPr lang="en-US" b="1" dirty="0">
              <a:latin typeface="Aharoni" panose="02010803020104030203" pitchFamily="2" charset="-79"/>
              <a:cs typeface="Aharoni" panose="02010803020104030203" pitchFamily="2" charset="-79"/>
            </a:endParaRPr>
          </a:p>
        </p:txBody>
      </p:sp>
      <p:sp>
        <p:nvSpPr>
          <p:cNvPr id="12" name="Rectangle 11"/>
          <p:cNvSpPr/>
          <p:nvPr/>
        </p:nvSpPr>
        <p:spPr>
          <a:xfrm>
            <a:off x="4343400" y="5015585"/>
            <a:ext cx="2023954" cy="369332"/>
          </a:xfrm>
          <a:prstGeom prst="rect">
            <a:avLst/>
          </a:prstGeom>
        </p:spPr>
        <p:txBody>
          <a:bodyPr wrap="square">
            <a:spAutoFit/>
          </a:bodyPr>
          <a:lstStyle/>
          <a:p>
            <a:r>
              <a:rPr lang="en-US" b="1" dirty="0" err="1" smtClean="0">
                <a:latin typeface="Aharoni" panose="02010803020104030203" pitchFamily="2" charset="-79"/>
                <a:cs typeface="Aharoni" panose="02010803020104030203" pitchFamily="2" charset="-79"/>
              </a:rPr>
              <a:t>Arleigh</a:t>
            </a:r>
            <a:r>
              <a:rPr lang="en-US" b="1" dirty="0" smtClean="0">
                <a:latin typeface="Aharoni" panose="02010803020104030203" pitchFamily="2" charset="-79"/>
                <a:cs typeface="Aharoni" panose="02010803020104030203" pitchFamily="2" charset="-79"/>
              </a:rPr>
              <a:t> Burke</a:t>
            </a:r>
            <a:endParaRPr lang="en-US" b="1" dirty="0">
              <a:latin typeface="Aharoni" panose="02010803020104030203" pitchFamily="2" charset="-79"/>
              <a:cs typeface="Aharoni" panose="02010803020104030203" pitchFamily="2" charset="-79"/>
            </a:endParaRPr>
          </a:p>
        </p:txBody>
      </p:sp>
      <p:pic>
        <p:nvPicPr>
          <p:cNvPr id="15" name="Picture 14"/>
          <p:cNvPicPr>
            <a:picLocks noChangeAspect="1"/>
          </p:cNvPicPr>
          <p:nvPr/>
        </p:nvPicPr>
        <p:blipFill>
          <a:blip r:embed="rId7"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762000"/>
            <a:ext cx="2204060" cy="3616036"/>
          </a:xfrm>
          <a:prstGeom prst="rect">
            <a:avLst/>
          </a:prstGeom>
        </p:spPr>
      </p:pic>
      <p:pic>
        <p:nvPicPr>
          <p:cNvPr id="16" name="Picture 15"/>
          <p:cNvPicPr>
            <a:picLocks noChangeAspect="1"/>
          </p:cNvPicPr>
          <p:nvPr/>
        </p:nvPicPr>
        <p:blipFill>
          <a:blip r:embed="rId8"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62953" y="762000"/>
            <a:ext cx="2209800" cy="3616036"/>
          </a:xfrm>
          <a:prstGeom prst="rect">
            <a:avLst/>
          </a:prstGeom>
        </p:spPr>
      </p:pic>
      <p:pic>
        <p:nvPicPr>
          <p:cNvPr id="17" name="Picture 16"/>
          <p:cNvPicPr>
            <a:picLocks noChangeAspect="1"/>
          </p:cNvPicPr>
          <p:nvPr/>
        </p:nvPicPr>
        <p:blipFill>
          <a:blip r:embed="rId9"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554667" y="747889"/>
            <a:ext cx="2209800" cy="3616036"/>
          </a:xfrm>
          <a:prstGeom prst="rect">
            <a:avLst/>
          </a:prstGeom>
        </p:spPr>
      </p:pic>
      <p:pic>
        <p:nvPicPr>
          <p:cNvPr id="18" name="Picture 17"/>
          <p:cNvPicPr>
            <a:picLocks noChangeAspect="1"/>
          </p:cNvPicPr>
          <p:nvPr/>
        </p:nvPicPr>
        <p:blipFill>
          <a:blip r:embed="rId10"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40191" y="762000"/>
            <a:ext cx="2218246" cy="3620453"/>
          </a:xfrm>
          <a:prstGeom prst="rect">
            <a:avLst/>
          </a:prstGeom>
        </p:spPr>
      </p:pic>
      <p:sp>
        <p:nvSpPr>
          <p:cNvPr id="3" name="Rectangle 2"/>
          <p:cNvSpPr/>
          <p:nvPr/>
        </p:nvSpPr>
        <p:spPr>
          <a:xfrm>
            <a:off x="2348108" y="147072"/>
            <a:ext cx="4552849" cy="584775"/>
          </a:xfrm>
          <a:prstGeom prst="rect">
            <a:avLst/>
          </a:prstGeom>
        </p:spPr>
        <p:txBody>
          <a:bodyPr wrap="none">
            <a:spAutoFit/>
          </a:bodyPr>
          <a:lstStyle/>
          <a:p>
            <a:r>
              <a:rPr lang="en-US" sz="3200" b="1" dirty="0" smtClean="0">
                <a:ln>
                  <a:solidFill>
                    <a:srgbClr val="FF9900"/>
                  </a:solidFill>
                </a:ln>
                <a:latin typeface="Aharoni" panose="02010803020104030203" pitchFamily="2" charset="-79"/>
                <a:cs typeface="Aharoni" panose="02010803020104030203" pitchFamily="2" charset="-79"/>
              </a:rPr>
              <a:t>CUBAN STUDY GROUP</a:t>
            </a:r>
            <a:endParaRPr lang="en-US" sz="3200" b="1" dirty="0">
              <a:ln>
                <a:solidFill>
                  <a:srgbClr val="FF9900"/>
                </a:solidFill>
              </a:ln>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3865384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152400" y="335846"/>
            <a:ext cx="8839200" cy="830997"/>
          </a:xfrm>
          <a:prstGeom prst="rect">
            <a:avLst/>
          </a:prstGeom>
        </p:spPr>
        <p:txBody>
          <a:bodyPr wrap="square">
            <a:spAutoFit/>
          </a:bodyPr>
          <a:lstStyle/>
          <a:p>
            <a:endParaRPr lang="en-US" sz="2400" dirty="0">
              <a:latin typeface="Arial Black" panose="020B0A04020102020204" pitchFamily="34" charset="0"/>
              <a:cs typeface="Aharoni" panose="02010803020104030203" pitchFamily="2" charset="-79"/>
            </a:endParaRPr>
          </a:p>
          <a:p>
            <a:endParaRPr lang="en-US" sz="2400" dirty="0">
              <a:latin typeface="Aharoni" panose="02010803020104030203" pitchFamily="2" charset="-79"/>
              <a:cs typeface="Aharoni" panose="02010803020104030203" pitchFamily="2" charset="-79"/>
            </a:endParaRPr>
          </a:p>
        </p:txBody>
      </p:sp>
      <p:sp>
        <p:nvSpPr>
          <p:cNvPr id="3" name="Rectangle 2"/>
          <p:cNvSpPr/>
          <p:nvPr/>
        </p:nvSpPr>
        <p:spPr>
          <a:xfrm>
            <a:off x="168442" y="533400"/>
            <a:ext cx="8365958" cy="4955203"/>
          </a:xfrm>
          <a:prstGeom prst="rect">
            <a:avLst/>
          </a:prstGeom>
        </p:spPr>
        <p:txBody>
          <a:bodyPr wrap="square">
            <a:spAutoFit/>
          </a:bodyPr>
          <a:lstStyle/>
          <a:p>
            <a:r>
              <a:rPr lang="en-US" sz="2400" dirty="0">
                <a:latin typeface="Arial Black" panose="020B0A04020102020204" pitchFamily="34" charset="0"/>
                <a:cs typeface="Aharoni" panose="02010803020104030203" pitchFamily="2" charset="-79"/>
              </a:rPr>
              <a:t>Did the president cancel the D-Day airstrikes? No.</a:t>
            </a:r>
          </a:p>
          <a:p>
            <a:endParaRPr lang="en-US" sz="2400" b="1" dirty="0" smtClean="0">
              <a:ln>
                <a:solidFill>
                  <a:srgbClr val="FF9900"/>
                </a:solidFill>
              </a:ln>
              <a:latin typeface="Arial Black" panose="020B0A04020102020204" pitchFamily="34" charset="0"/>
              <a:cs typeface="Aharoni" panose="02010803020104030203" pitchFamily="2" charset="-79"/>
            </a:endParaRPr>
          </a:p>
          <a:p>
            <a:r>
              <a:rPr lang="en-US" sz="2800" b="1" dirty="0">
                <a:ln>
                  <a:solidFill>
                    <a:srgbClr val="FF9900"/>
                  </a:solidFill>
                </a:ln>
                <a:latin typeface="Arial Black" panose="020B0A04020102020204" pitchFamily="34" charset="0"/>
                <a:cs typeface="Aharoni" panose="02010803020104030203" pitchFamily="2" charset="-79"/>
              </a:rPr>
              <a:t>FOREIGN RELATIONS OF THE UNITED STATES, 1961–1963 VOLUME X, CUBA, </a:t>
            </a:r>
            <a:r>
              <a:rPr lang="en-US" sz="2800" b="1" dirty="0" smtClean="0">
                <a:ln>
                  <a:solidFill>
                    <a:srgbClr val="FF9900"/>
                  </a:solidFill>
                </a:ln>
                <a:latin typeface="Arial Black" panose="020B0A04020102020204" pitchFamily="34" charset="0"/>
                <a:cs typeface="Aharoni" panose="02010803020104030203" pitchFamily="2" charset="-79"/>
              </a:rPr>
              <a:t>1961-1962</a:t>
            </a:r>
            <a:r>
              <a:rPr lang="en-US" sz="2800" b="1" dirty="0">
                <a:ln>
                  <a:solidFill>
                    <a:srgbClr val="FF9900"/>
                  </a:solidFill>
                </a:ln>
                <a:latin typeface="Arial Black" panose="020B0A04020102020204" pitchFamily="34" charset="0"/>
                <a:cs typeface="Aharoni" panose="02010803020104030203" pitchFamily="2" charset="-79"/>
              </a:rPr>
              <a:t>, </a:t>
            </a:r>
            <a:r>
              <a:rPr lang="en-US" sz="2800" b="1" dirty="0" smtClean="0">
                <a:ln>
                  <a:solidFill>
                    <a:srgbClr val="FF9900"/>
                  </a:solidFill>
                </a:ln>
                <a:latin typeface="Arial Black" panose="020B0A04020102020204" pitchFamily="34" charset="0"/>
                <a:cs typeface="Aharoni" panose="02010803020104030203" pitchFamily="2" charset="-79"/>
              </a:rPr>
              <a:t>DEPARTMENT OF STATE:</a:t>
            </a:r>
            <a:endParaRPr lang="en-US" sz="2800" dirty="0">
              <a:ln>
                <a:solidFill>
                  <a:srgbClr val="FF9900"/>
                </a:solidFill>
              </a:ln>
              <a:latin typeface="Arial Black" panose="020B0A04020102020204" pitchFamily="34" charset="0"/>
              <a:cs typeface="Aharoni" panose="02010803020104030203" pitchFamily="2" charset="-79"/>
            </a:endParaRPr>
          </a:p>
          <a:p>
            <a:r>
              <a:rPr lang="en-US" sz="2000" dirty="0">
                <a:ln>
                  <a:solidFill>
                    <a:srgbClr val="FF9900"/>
                  </a:solidFill>
                </a:ln>
                <a:latin typeface="Arial Black" panose="020B0A04020102020204" pitchFamily="34" charset="0"/>
                <a:cs typeface="Aharoni" panose="02010803020104030203" pitchFamily="2" charset="-79"/>
              </a:rPr>
              <a:t> </a:t>
            </a:r>
          </a:p>
          <a:p>
            <a:r>
              <a:rPr lang="en-US" sz="2000" dirty="0" smtClean="0">
                <a:latin typeface="Arial Black" panose="020B0A04020102020204" pitchFamily="34" charset="0"/>
                <a:cs typeface="Aharoni" panose="02010803020104030203" pitchFamily="2" charset="-79"/>
              </a:rPr>
              <a:t>43. </a:t>
            </a:r>
            <a:r>
              <a:rPr lang="en-US" sz="2000" i="1" dirty="0" smtClean="0">
                <a:latin typeface="Arial Black" panose="020B0A04020102020204" pitchFamily="34" charset="0"/>
                <a:cs typeface="Aharoni" panose="02010803020104030203" pitchFamily="2" charset="-79"/>
              </a:rPr>
              <a:t>“At about 9:30 PM on 16 April, Mr. </a:t>
            </a:r>
            <a:r>
              <a:rPr lang="en-US" sz="2000" i="1" dirty="0" err="1" smtClean="0">
                <a:latin typeface="Arial Black" panose="020B0A04020102020204" pitchFamily="34" charset="0"/>
                <a:cs typeface="Aharoni" panose="02010803020104030203" pitchFamily="2" charset="-79"/>
              </a:rPr>
              <a:t>McGeorge</a:t>
            </a:r>
            <a:r>
              <a:rPr lang="en-US" sz="2000" i="1" dirty="0" smtClean="0">
                <a:latin typeface="Arial Black" panose="020B0A04020102020204" pitchFamily="34" charset="0"/>
                <a:cs typeface="Aharoni" panose="02010803020104030203" pitchFamily="2" charset="-79"/>
              </a:rPr>
              <a:t> Bundy, Special Assistant to the President, telephoned General C. P. Cabell of CIA to inform him that dawn airstrikes the following morning should not be launched until they could be conducted from a strip within the beachhead.  Mr. Bundy indicated that any further consultation with regard to this matter should be with the Secretary of State.” </a:t>
            </a:r>
            <a:r>
              <a:rPr lang="en-US" sz="2000" dirty="0">
                <a:latin typeface="Arial Black" panose="020B0A04020102020204" pitchFamily="34" charset="0"/>
                <a:cs typeface="Aharoni" panose="02010803020104030203" pitchFamily="2" charset="-79"/>
              </a:rPr>
              <a:t> </a:t>
            </a:r>
            <a:endParaRPr lang="en-US"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72972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133600" y="76200"/>
            <a:ext cx="4856842" cy="6858000"/>
          </a:xfrm>
          <a:prstGeom prst="rect">
            <a:avLst/>
          </a:prstGeom>
          <a:ln>
            <a:solidFill>
              <a:srgbClr val="C00000"/>
            </a:solidFill>
          </a:ln>
        </p:spPr>
      </p:pic>
      <p:sp>
        <p:nvSpPr>
          <p:cNvPr id="5" name="Rectangle 4"/>
          <p:cNvSpPr/>
          <p:nvPr/>
        </p:nvSpPr>
        <p:spPr>
          <a:xfrm>
            <a:off x="2362200" y="1752600"/>
            <a:ext cx="4038599" cy="1828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33388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040" y="3670286"/>
            <a:ext cx="5265960" cy="2615625"/>
          </a:xfrm>
          <a:prstGeom prst="ellipse">
            <a:avLst/>
          </a:prstGeom>
          <a:ln>
            <a:noFill/>
          </a:ln>
          <a:effectLst>
            <a:softEdge rad="112500"/>
          </a:effectLst>
        </p:spPr>
      </p:pic>
      <p:sp>
        <p:nvSpPr>
          <p:cNvPr id="6" name="Rectangle 5"/>
          <p:cNvSpPr/>
          <p:nvPr/>
        </p:nvSpPr>
        <p:spPr>
          <a:xfrm>
            <a:off x="1371600" y="3120189"/>
            <a:ext cx="2432076" cy="646331"/>
          </a:xfrm>
          <a:prstGeom prst="rect">
            <a:avLst/>
          </a:prstGeom>
        </p:spPr>
        <p:txBody>
          <a:bodyPr wrap="none">
            <a:spAutoFit/>
          </a:bodyPr>
          <a:lstStyle/>
          <a:p>
            <a:r>
              <a:rPr lang="en-US" sz="3600" b="1" dirty="0" smtClean="0">
                <a:latin typeface="Aharoni" panose="02010803020104030203" pitchFamily="2" charset="-79"/>
                <a:cs typeface="Aharoni" panose="02010803020104030203" pitchFamily="2" charset="-79"/>
              </a:rPr>
              <a:t>Stevenson</a:t>
            </a:r>
            <a:endParaRPr lang="en-US" sz="3600" b="1"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28999" y="782707"/>
            <a:ext cx="5003897" cy="2819400"/>
          </a:xfrm>
          <a:prstGeom prst="ellipse">
            <a:avLst/>
          </a:prstGeom>
          <a:ln>
            <a:noFill/>
          </a:ln>
          <a:effectLst>
            <a:softEdge rad="112500"/>
          </a:effectLst>
        </p:spPr>
      </p:pic>
      <p:sp>
        <p:nvSpPr>
          <p:cNvPr id="2" name="Rectangle 1"/>
          <p:cNvSpPr/>
          <p:nvPr/>
        </p:nvSpPr>
        <p:spPr>
          <a:xfrm>
            <a:off x="5334000" y="226948"/>
            <a:ext cx="1884808" cy="646331"/>
          </a:xfrm>
          <a:prstGeom prst="rect">
            <a:avLst/>
          </a:prstGeom>
        </p:spPr>
        <p:txBody>
          <a:bodyPr wrap="square">
            <a:spAutoFit/>
          </a:bodyPr>
          <a:lstStyle/>
          <a:p>
            <a:r>
              <a:rPr lang="en-US" sz="3600" b="1" dirty="0" smtClean="0">
                <a:latin typeface="Aharoni" panose="02010803020104030203" pitchFamily="2" charset="-79"/>
                <a:cs typeface="Aharoni" panose="02010803020104030203" pitchFamily="2" charset="-79"/>
              </a:rPr>
              <a:t>Castro</a:t>
            </a:r>
            <a:endParaRPr lang="en-US" b="1" dirty="0">
              <a:latin typeface="Aharoni" panose="02010803020104030203" pitchFamily="2" charset="-79"/>
              <a:cs typeface="Aharoni" panose="02010803020104030203" pitchFamily="2" charset="-79"/>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647572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81000" y="118262"/>
            <a:ext cx="3787569" cy="1971238"/>
          </a:xfrm>
          <a:prstGeom prst="ellipse">
            <a:avLst/>
          </a:prstGeom>
          <a:ln>
            <a:noFill/>
          </a:ln>
          <a:effectLst>
            <a:softEdge rad="112500"/>
          </a:effectLst>
        </p:spPr>
      </p:pic>
      <p:sp>
        <p:nvSpPr>
          <p:cNvPr id="6" name="Rectangle 5"/>
          <p:cNvSpPr/>
          <p:nvPr/>
        </p:nvSpPr>
        <p:spPr>
          <a:xfrm>
            <a:off x="1690794" y="1975164"/>
            <a:ext cx="1433406" cy="400110"/>
          </a:xfrm>
          <a:prstGeom prst="rect">
            <a:avLst/>
          </a:prstGeom>
        </p:spPr>
        <p:txBody>
          <a:bodyPr wrap="none">
            <a:spAutoFit/>
          </a:bodyPr>
          <a:lstStyle/>
          <a:p>
            <a:r>
              <a:rPr lang="en-US" sz="2000" b="1" dirty="0" smtClean="0">
                <a:latin typeface="Aharoni" panose="02010803020104030203" pitchFamily="2" charset="-79"/>
                <a:cs typeface="Aharoni" panose="02010803020104030203" pitchFamily="2" charset="-79"/>
              </a:rPr>
              <a:t>Stevenson</a:t>
            </a:r>
            <a:endParaRPr lang="en-US" sz="2800" b="1" dirty="0">
              <a:latin typeface="Aharoni" panose="02010803020104030203" pitchFamily="2" charset="-79"/>
              <a:cs typeface="Aharoni" panose="02010803020104030203" pitchFamily="2" charset="-79"/>
            </a:endParaRPr>
          </a:p>
        </p:txBody>
      </p:sp>
      <p:pic>
        <p:nvPicPr>
          <p:cNvPr id="5" name="Picture 4"/>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300210" y="245421"/>
            <a:ext cx="3425024" cy="1929798"/>
          </a:xfrm>
          <a:prstGeom prst="ellipse">
            <a:avLst/>
          </a:prstGeom>
          <a:ln>
            <a:noFill/>
          </a:ln>
          <a:effectLst>
            <a:softEdge rad="112500"/>
          </a:effectLst>
        </p:spPr>
      </p:pic>
      <p:sp>
        <p:nvSpPr>
          <p:cNvPr id="2" name="Rectangle 1"/>
          <p:cNvSpPr/>
          <p:nvPr/>
        </p:nvSpPr>
        <p:spPr>
          <a:xfrm>
            <a:off x="6429087" y="2074580"/>
            <a:ext cx="1395828" cy="400110"/>
          </a:xfrm>
          <a:prstGeom prst="rect">
            <a:avLst/>
          </a:prstGeom>
        </p:spPr>
        <p:txBody>
          <a:bodyPr wrap="square">
            <a:spAutoFit/>
          </a:bodyPr>
          <a:lstStyle/>
          <a:p>
            <a:r>
              <a:rPr lang="en-US" sz="2000" b="1" dirty="0" smtClean="0">
                <a:latin typeface="Aharoni" panose="02010803020104030203" pitchFamily="2" charset="-79"/>
                <a:cs typeface="Aharoni" panose="02010803020104030203" pitchFamily="2" charset="-79"/>
              </a:rPr>
              <a:t>Castro</a:t>
            </a:r>
            <a:endParaRPr lang="en-US" sz="1100" b="1" dirty="0">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698" y="3200400"/>
            <a:ext cx="2559820" cy="2380211"/>
          </a:xfrm>
          <a:prstGeom prst="ellipse">
            <a:avLst/>
          </a:prstGeom>
          <a:ln>
            <a:noFill/>
          </a:ln>
          <a:effectLst>
            <a:softEdge rad="112500"/>
          </a:effectLst>
        </p:spPr>
      </p:pic>
      <p:pic>
        <p:nvPicPr>
          <p:cNvPr id="7" name="Picture 6"/>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507997" y="2875310"/>
            <a:ext cx="2217237" cy="2725354"/>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24200" y="3765979"/>
            <a:ext cx="2667000" cy="2073458"/>
          </a:xfrm>
          <a:prstGeom prst="ellipse">
            <a:avLst/>
          </a:prstGeom>
          <a:ln>
            <a:noFill/>
          </a:ln>
          <a:effectLst>
            <a:softEdge rad="112500"/>
          </a:effectLst>
        </p:spPr>
      </p:pic>
      <p:sp>
        <p:nvSpPr>
          <p:cNvPr id="9" name="Rectangle 8"/>
          <p:cNvSpPr/>
          <p:nvPr/>
        </p:nvSpPr>
        <p:spPr>
          <a:xfrm>
            <a:off x="1116746" y="5572701"/>
            <a:ext cx="712054"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Rusk</a:t>
            </a:r>
            <a:endParaRPr lang="en-US" sz="2400" b="1" dirty="0">
              <a:latin typeface="Aharoni" panose="02010803020104030203" pitchFamily="2" charset="-79"/>
              <a:cs typeface="Aharoni" panose="02010803020104030203" pitchFamily="2" charset="-79"/>
            </a:endParaRPr>
          </a:p>
        </p:txBody>
      </p:sp>
      <p:sp>
        <p:nvSpPr>
          <p:cNvPr id="10" name="Rectangle 9"/>
          <p:cNvSpPr/>
          <p:nvPr/>
        </p:nvSpPr>
        <p:spPr>
          <a:xfrm>
            <a:off x="3926637" y="5805272"/>
            <a:ext cx="1194558" cy="369332"/>
          </a:xfrm>
          <a:prstGeom prst="rect">
            <a:avLst/>
          </a:prstGeom>
        </p:spPr>
        <p:txBody>
          <a:bodyPr wrap="none">
            <a:spAutoFit/>
          </a:bodyPr>
          <a:lstStyle/>
          <a:p>
            <a:r>
              <a:rPr lang="en-US" b="1" dirty="0" err="1" smtClean="0">
                <a:latin typeface="Aharoni" panose="02010803020104030203" pitchFamily="2" charset="-79"/>
                <a:cs typeface="Aharoni" panose="02010803020104030203" pitchFamily="2" charset="-79"/>
              </a:rPr>
              <a:t>McBundy</a:t>
            </a:r>
            <a:endParaRPr lang="en-US" sz="2400" b="1" dirty="0">
              <a:latin typeface="Aharoni" panose="02010803020104030203" pitchFamily="2" charset="-79"/>
              <a:cs typeface="Aharoni" panose="02010803020104030203" pitchFamily="2" charset="-79"/>
            </a:endParaRPr>
          </a:p>
        </p:txBody>
      </p:sp>
      <p:sp>
        <p:nvSpPr>
          <p:cNvPr id="11" name="Rectangle 10"/>
          <p:cNvSpPr/>
          <p:nvPr/>
        </p:nvSpPr>
        <p:spPr>
          <a:xfrm>
            <a:off x="7127001" y="5600664"/>
            <a:ext cx="862737"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Cabell</a:t>
            </a:r>
            <a:endParaRPr lang="en-US" sz="2400" b="1" dirty="0">
              <a:latin typeface="Aharoni" panose="02010803020104030203" pitchFamily="2" charset="-79"/>
              <a:cs typeface="Aharoni" panose="02010803020104030203" pitchFamily="2" charset="-79"/>
            </a:endParaRPr>
          </a:p>
        </p:txBody>
      </p:sp>
      <p:sp>
        <p:nvSpPr>
          <p:cNvPr id="12" name="Right Arrow 11"/>
          <p:cNvSpPr/>
          <p:nvPr/>
        </p:nvSpPr>
        <p:spPr>
          <a:xfrm>
            <a:off x="2485631" y="4919052"/>
            <a:ext cx="638569" cy="301991"/>
          </a:xfrm>
          <a:prstGeom prst="rightArrow">
            <a:avLst>
              <a:gd name="adj1" fmla="val 57968"/>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870110" y="4919051"/>
            <a:ext cx="558977" cy="30199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523916" y="909267"/>
            <a:ext cx="597279" cy="3048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1432608" y="2474690"/>
            <a:ext cx="396192" cy="591304"/>
          </a:xfrm>
          <a:prstGeom prst="downArrow">
            <a:avLst>
              <a:gd name="adj1" fmla="val 42188"/>
              <a:gd name="adj2"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005030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1600" advTm="3000">
        <p14:gallery dir="l"/>
      </p:transition>
    </mc:Choice>
    <mc:Fallback>
      <p:transition spd="slow" advTm="3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28599" y="0"/>
            <a:ext cx="2798521" cy="4321179"/>
          </a:xfrm>
          <a:prstGeom prst="rect">
            <a:avLst/>
          </a:prstGeom>
        </p:spPr>
      </p:pic>
      <p:pic>
        <p:nvPicPr>
          <p:cNvPr id="4" name="Picture 3"/>
          <p:cNvPicPr>
            <a:picLocks noChangeAspect="1"/>
          </p:cNvPicPr>
          <p:nvPr/>
        </p:nvPicPr>
        <p:blipFill>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279483" y="2832"/>
            <a:ext cx="2744378" cy="4318347"/>
          </a:xfrm>
          <a:prstGeom prst="rect">
            <a:avLst/>
          </a:prstGeom>
        </p:spPr>
      </p:pic>
      <p:pic>
        <p:nvPicPr>
          <p:cNvPr id="5" name="Picture 4"/>
          <p:cNvPicPr>
            <a:picLocks noChangeAspect="1"/>
          </p:cNvPicPr>
          <p:nvPr/>
        </p:nvPicPr>
        <p:blipFill>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223971" y="2832"/>
            <a:ext cx="2754300" cy="4318347"/>
          </a:xfrm>
          <a:prstGeom prst="rect">
            <a:avLst/>
          </a:prstGeom>
          <a:ln>
            <a:noFill/>
          </a:ln>
        </p:spPr>
      </p:pic>
      <p:pic>
        <p:nvPicPr>
          <p:cNvPr id="8" name="Picture 7"/>
          <p:cNvPicPr>
            <a:picLocks noChangeAspect="1"/>
          </p:cNvPicPr>
          <p:nvPr/>
        </p:nvPicPr>
        <p:blipFill>
          <a:blip r:embed="rId6"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2048994" y="4926275"/>
            <a:ext cx="1219200" cy="1498600"/>
          </a:xfrm>
          <a:prstGeom prst="ellipse">
            <a:avLst/>
          </a:prstGeom>
          <a:ln>
            <a:noFill/>
          </a:ln>
          <a:effectLst>
            <a:softEdge rad="112500"/>
          </a:effectLst>
        </p:spPr>
      </p:pic>
      <p:pic>
        <p:nvPicPr>
          <p:cNvPr id="9" name="Picture 8"/>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023861" y="4970105"/>
            <a:ext cx="1495730" cy="1377201"/>
          </a:xfrm>
          <a:prstGeom prst="ellipse">
            <a:avLst/>
          </a:prstGeom>
          <a:ln>
            <a:noFill/>
          </a:ln>
          <a:effectLst>
            <a:softEdge rad="112500"/>
          </a:effectLst>
        </p:spPr>
      </p:pic>
      <p:sp>
        <p:nvSpPr>
          <p:cNvPr id="12" name="TextBox 11"/>
          <p:cNvSpPr txBox="1"/>
          <p:nvPr/>
        </p:nvSpPr>
        <p:spPr>
          <a:xfrm>
            <a:off x="2227225" y="4586913"/>
            <a:ext cx="862737" cy="369332"/>
          </a:xfrm>
          <a:prstGeom prst="rect">
            <a:avLst/>
          </a:prstGeom>
          <a:noFill/>
        </p:spPr>
        <p:txBody>
          <a:bodyPr wrap="none" rtlCol="0">
            <a:spAutoFit/>
          </a:bodyPr>
          <a:lstStyle/>
          <a:p>
            <a:r>
              <a:rPr lang="en-US" b="1" dirty="0" smtClean="0">
                <a:latin typeface="Aharoni" panose="02010803020104030203" pitchFamily="2" charset="-79"/>
                <a:cs typeface="Aharoni" panose="02010803020104030203" pitchFamily="2" charset="-79"/>
              </a:rPr>
              <a:t>Cabell</a:t>
            </a:r>
            <a:endParaRPr lang="en-US" b="1" dirty="0">
              <a:latin typeface="Aharoni" panose="02010803020104030203" pitchFamily="2" charset="-79"/>
              <a:cs typeface="Aharoni" panose="02010803020104030203" pitchFamily="2" charset="-79"/>
            </a:endParaRPr>
          </a:p>
        </p:txBody>
      </p:sp>
      <p:sp>
        <p:nvSpPr>
          <p:cNvPr id="13" name="TextBox 12"/>
          <p:cNvSpPr txBox="1"/>
          <p:nvPr/>
        </p:nvSpPr>
        <p:spPr>
          <a:xfrm>
            <a:off x="6307274" y="4556943"/>
            <a:ext cx="937946" cy="369332"/>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Rusk</a:t>
            </a:r>
            <a:endParaRPr lang="en-US" b="1" dirty="0">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343400" y="5044368"/>
            <a:ext cx="844423" cy="1262413"/>
          </a:xfrm>
          <a:prstGeom prst="ellipse">
            <a:avLst/>
          </a:prstGeom>
          <a:ln>
            <a:noFill/>
          </a:ln>
          <a:effectLst>
            <a:softEdge rad="112500"/>
          </a:effectLst>
        </p:spPr>
      </p:pic>
      <p:sp>
        <p:nvSpPr>
          <p:cNvPr id="14" name="Rectangle 13"/>
          <p:cNvSpPr/>
          <p:nvPr/>
        </p:nvSpPr>
        <p:spPr>
          <a:xfrm>
            <a:off x="4224311" y="4595129"/>
            <a:ext cx="854721" cy="369332"/>
          </a:xfrm>
          <a:prstGeom prst="rect">
            <a:avLst/>
          </a:prstGeom>
        </p:spPr>
        <p:txBody>
          <a:bodyPr wrap="none">
            <a:spAutoFit/>
          </a:bodyPr>
          <a:lstStyle/>
          <a:p>
            <a:r>
              <a:rPr lang="en-US" b="1" dirty="0" smtClean="0">
                <a:latin typeface="Aharoni" panose="02010803020104030203" pitchFamily="2" charset="-79"/>
                <a:cs typeface="Aharoni" panose="02010803020104030203" pitchFamily="2" charset="-79"/>
              </a:rPr>
              <a:t>Bissell</a:t>
            </a:r>
            <a:endParaRPr lang="en-US" b="1" dirty="0">
              <a:latin typeface="Aharoni" panose="02010803020104030203" pitchFamily="2" charset="-79"/>
              <a:cs typeface="Aharoni" panose="02010803020104030203" pitchFamily="2" charset="-79"/>
            </a:endParaRPr>
          </a:p>
        </p:txBody>
      </p:sp>
      <p:sp>
        <p:nvSpPr>
          <p:cNvPr id="15" name="Rectangle 14"/>
          <p:cNvSpPr/>
          <p:nvPr/>
        </p:nvSpPr>
        <p:spPr>
          <a:xfrm>
            <a:off x="6431379" y="990600"/>
            <a:ext cx="2026821" cy="381000"/>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5379634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1_Purple_Swirl_4x3_Template_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Apex">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F1C2956-3149-421A-A7B3-3A4134C2C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1_Purple_Swirl_4x3_Template_Segoe</Template>
  <TotalTime>1626</TotalTime>
  <Words>2251</Words>
  <Application>Microsoft Macintosh PowerPoint</Application>
  <PresentationFormat>On-screen Show (4:3)</PresentationFormat>
  <Paragraphs>126</Paragraphs>
  <Slides>23</Slides>
  <Notes>12</Notes>
  <HiddenSlides>0</HiddenSlides>
  <MMClips>0</MMClips>
  <ScaleCrop>false</ScaleCrop>
  <HeadingPairs>
    <vt:vector size="4" baseType="variant">
      <vt:variant>
        <vt:lpstr>Design Template</vt:lpstr>
      </vt:variant>
      <vt:variant>
        <vt:i4>3</vt:i4>
      </vt:variant>
      <vt:variant>
        <vt:lpstr>Slide Titles</vt:lpstr>
      </vt:variant>
      <vt:variant>
        <vt:i4>23</vt:i4>
      </vt:variant>
    </vt:vector>
  </HeadingPairs>
  <TitlesOfParts>
    <vt:vector size="26" baseType="lpstr">
      <vt:lpstr>1_Purple_Swirl_4x3_Template_Segoe</vt:lpstr>
      <vt:lpstr>White with Courier font for code slides</vt:lpstr>
      <vt:lpstr>Apex</vt:lpstr>
      <vt:lpstr>A Revolution  of Mind</vt:lpstr>
      <vt:lpstr>Sabotage at the bay of pigs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Burnham</dc:creator>
  <cp:lastModifiedBy>Greg Burnham</cp:lastModifiedBy>
  <cp:revision>110</cp:revision>
  <dcterms:created xsi:type="dcterms:W3CDTF">2013-11-20T22:29:38Z</dcterms:created>
  <dcterms:modified xsi:type="dcterms:W3CDTF">2013-11-20T22:35:04Z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TC102867719990</vt:lpwstr>
  </property>
</Properties>
</file>